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63" r:id="rId2"/>
    <p:sldId id="367" r:id="rId3"/>
    <p:sldId id="288" r:id="rId4"/>
    <p:sldId id="279" r:id="rId5"/>
    <p:sldId id="333" r:id="rId6"/>
    <p:sldId id="342" r:id="rId7"/>
    <p:sldId id="368" r:id="rId8"/>
    <p:sldId id="359" r:id="rId9"/>
    <p:sldId id="361" r:id="rId10"/>
    <p:sldId id="362" r:id="rId11"/>
    <p:sldId id="373" r:id="rId12"/>
    <p:sldId id="372" r:id="rId13"/>
    <p:sldId id="365" r:id="rId14"/>
    <p:sldId id="371" r:id="rId15"/>
    <p:sldId id="366" r:id="rId16"/>
    <p:sldId id="374" r:id="rId17"/>
    <p:sldId id="346" r:id="rId18"/>
    <p:sldId id="347" r:id="rId19"/>
    <p:sldId id="348" r:id="rId20"/>
    <p:sldId id="349" r:id="rId21"/>
    <p:sldId id="350" r:id="rId22"/>
    <p:sldId id="352" r:id="rId23"/>
    <p:sldId id="354" r:id="rId24"/>
    <p:sldId id="351" r:id="rId25"/>
    <p:sldId id="353" r:id="rId26"/>
    <p:sldId id="355" r:id="rId27"/>
    <p:sldId id="356" r:id="rId28"/>
    <p:sldId id="357" r:id="rId29"/>
    <p:sldId id="358" r:id="rId30"/>
    <p:sldId id="375" r:id="rId31"/>
    <p:sldId id="378" r:id="rId32"/>
    <p:sldId id="376" r:id="rId33"/>
    <p:sldId id="37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78589" autoAdjust="0"/>
  </p:normalViewPr>
  <p:slideViewPr>
    <p:cSldViewPr snapToGrid="0">
      <p:cViewPr varScale="1">
        <p:scale>
          <a:sx n="67" d="100"/>
          <a:sy n="67" d="100"/>
        </p:scale>
        <p:origin x="1526" y="58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1DF72-0B4B-48A1-8888-F8C32C5BED0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0C393-6B1B-4266-A8FE-E49DDFD37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9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aver?docId=865153&amp;ref=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rms.naver.com/entry.naver?docId=853602&amp;ref=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! </a:t>
            </a:r>
            <a:r>
              <a:rPr lang="ko-KR" altLang="en-US" dirty="0"/>
              <a:t>춘계추진공학회 가천대학교 로켓동아리 </a:t>
            </a:r>
            <a:r>
              <a:rPr lang="en-US" altLang="ko-KR" dirty="0"/>
              <a:t>GOAT</a:t>
            </a:r>
            <a:r>
              <a:rPr lang="ko-KR" altLang="en-US" dirty="0"/>
              <a:t>팀 발표자 김재원입니다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23</a:t>
            </a:r>
            <a:r>
              <a:rPr lang="ko-KR" altLang="en-US" dirty="0"/>
              <a:t>년 </a:t>
            </a:r>
            <a:r>
              <a:rPr lang="en-US" altLang="ko-KR" dirty="0"/>
              <a:t>GOAT-3 </a:t>
            </a:r>
            <a:r>
              <a:rPr lang="ko-KR" altLang="en-US" dirty="0"/>
              <a:t>로켓 개선점 및 개발 계획에 대한 발표를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84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낙하산 사출에서의 개선점입니다</a:t>
            </a:r>
            <a:r>
              <a:rPr lang="en-US" altLang="ko-KR" dirty="0"/>
              <a:t>. </a:t>
            </a:r>
            <a:r>
              <a:rPr lang="ko-KR" altLang="en-US" dirty="0"/>
              <a:t>작년 낙하산 사출 장치는 우선 </a:t>
            </a:r>
            <a:r>
              <a:rPr lang="ko-KR" altLang="en-US" dirty="0" err="1"/>
              <a:t>서보모터가</a:t>
            </a:r>
            <a:r>
              <a:rPr lang="ko-KR" altLang="en-US" dirty="0"/>
              <a:t> 회전하면서 고정하고 있던 문을 열고 스프링 경첩을 통해 낙하산이 측면에서 사출이 되는 방식이었습니다</a:t>
            </a:r>
            <a:r>
              <a:rPr lang="en-US" altLang="ko-KR" dirty="0"/>
              <a:t>.</a:t>
            </a:r>
            <a:r>
              <a:rPr lang="ko-KR" altLang="en-US" dirty="0"/>
              <a:t>하지만 낙하산의 크기만큼 사출장치를 </a:t>
            </a:r>
            <a:r>
              <a:rPr lang="ko-KR" altLang="en-US" dirty="0" err="1"/>
              <a:t>설계하다보니</a:t>
            </a:r>
            <a:r>
              <a:rPr lang="ko-KR" altLang="en-US" dirty="0"/>
              <a:t> 크기가 너무 크다는 단점과 측면에서 열리는 문을 제작하는 것의 어려움이 있었습니다</a:t>
            </a:r>
            <a:r>
              <a:rPr lang="en-US" altLang="ko-KR" dirty="0"/>
              <a:t>. </a:t>
            </a:r>
            <a:r>
              <a:rPr lang="ko-KR" altLang="en-US" dirty="0"/>
              <a:t>그래서 올해는 측면 사출이 아닌 </a:t>
            </a:r>
            <a:r>
              <a:rPr lang="ko-KR" altLang="en-US" dirty="0" err="1"/>
              <a:t>노즈콘</a:t>
            </a:r>
            <a:r>
              <a:rPr lang="ko-KR" altLang="en-US" dirty="0"/>
              <a:t> 쪽에서의 사출 방식으로 변경했고</a:t>
            </a:r>
            <a:r>
              <a:rPr lang="en-US" altLang="ko-KR" dirty="0"/>
              <a:t>, </a:t>
            </a:r>
            <a:r>
              <a:rPr lang="ko-KR" altLang="en-US" dirty="0"/>
              <a:t>구조적으로 단순한 사출장치를 만들기 위해 스프링과 걸쇠를 활용한 사출 방식으로 개선하였습니다</a:t>
            </a:r>
            <a:r>
              <a:rPr lang="en-US" altLang="ko-KR" dirty="0"/>
              <a:t>./////////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낙하산도 더 </a:t>
            </a:r>
            <a:r>
              <a:rPr lang="ko-KR" altLang="en-US" dirty="0" err="1"/>
              <a:t>가벼운걸로</a:t>
            </a:r>
            <a:r>
              <a:rPr lang="en-US" altLang="ko-KR" dirty="0"/>
              <a:t>…</a:t>
            </a:r>
            <a:r>
              <a:rPr lang="ko-KR" altLang="en-US" dirty="0"/>
              <a:t>추가로 무게를 줄이기 위해 노즐도 스테인리스에서 알루미늄으로 다시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69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푸셔와</a:t>
            </a:r>
            <a:r>
              <a:rPr lang="ko-KR" altLang="en-US" dirty="0"/>
              <a:t> 스프링 사이에 링이 있는데 </a:t>
            </a:r>
            <a:r>
              <a:rPr lang="ko-KR" altLang="en-US" dirty="0" err="1"/>
              <a:t>푸셔를</a:t>
            </a:r>
            <a:r>
              <a:rPr lang="ko-KR" altLang="en-US" dirty="0"/>
              <a:t> 내리면 링이 걸쇠를 밀면서 스프링이 압축되고</a:t>
            </a:r>
            <a:r>
              <a:rPr lang="en-US" altLang="ko-KR" dirty="0"/>
              <a:t>, </a:t>
            </a:r>
            <a:r>
              <a:rPr lang="ko-KR" altLang="en-US" dirty="0"/>
              <a:t>스프링이 최대로 압축될 때 걸쇠에 링이 걸리게 됩니다</a:t>
            </a:r>
            <a:r>
              <a:rPr lang="en-US" altLang="ko-KR" dirty="0"/>
              <a:t>. </a:t>
            </a:r>
            <a:r>
              <a:rPr lang="ko-KR" altLang="en-US" dirty="0"/>
              <a:t>그리고나서 </a:t>
            </a:r>
            <a:r>
              <a:rPr lang="ko-KR" altLang="en-US" dirty="0" err="1"/>
              <a:t>서보모터로</a:t>
            </a:r>
            <a:r>
              <a:rPr lang="ko-KR" altLang="en-US" dirty="0"/>
              <a:t> 걸쇠를 당겨주면 걸쇠가 풀리면서 </a:t>
            </a:r>
            <a:r>
              <a:rPr lang="ko-KR" altLang="en-US" dirty="0" err="1"/>
              <a:t>푸셔가</a:t>
            </a:r>
            <a:r>
              <a:rPr lang="ko-KR" altLang="en-US" dirty="0"/>
              <a:t> 올라오는 구조입니다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추가적으로 걸쇠를 계속 반대쪽으로 당겨주는 힘이 필요한데 이는 고무줄을 이용하여 뒤쪽으로 연결하여 같은 작용선상에서 힘을 받을 수 있도록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페이로드 개선점 입니다</a:t>
            </a:r>
            <a:r>
              <a:rPr lang="en-US" altLang="ko-KR" dirty="0"/>
              <a:t>. </a:t>
            </a:r>
            <a:r>
              <a:rPr lang="ko-KR" altLang="en-US" dirty="0"/>
              <a:t>우선 작년 페이로드의 경우 보조배터리를 사용하여 전원을 공급했고</a:t>
            </a:r>
            <a:r>
              <a:rPr lang="en-US" altLang="ko-KR" dirty="0"/>
              <a:t>, </a:t>
            </a:r>
            <a:r>
              <a:rPr lang="ko-KR" altLang="en-US" dirty="0"/>
              <a:t>알루미늄 빔을 이용한 페이로드를 설계했었습니다</a:t>
            </a:r>
            <a:r>
              <a:rPr lang="en-US" altLang="ko-KR" dirty="0"/>
              <a:t>. </a:t>
            </a:r>
            <a:r>
              <a:rPr lang="ko-KR" altLang="en-US" dirty="0"/>
              <a:t>올해는 배터리 잔량 확인과 안정적인 전원 공급을 위해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충전모듈을</a:t>
            </a:r>
            <a:r>
              <a:rPr lang="ko-KR" altLang="en-US" dirty="0"/>
              <a:t> 사용할 계획이고</a:t>
            </a:r>
            <a:r>
              <a:rPr lang="en-US" altLang="ko-KR" dirty="0"/>
              <a:t>, </a:t>
            </a:r>
            <a:r>
              <a:rPr lang="ko-KR" altLang="en-US" dirty="0"/>
              <a:t>알루미늄 빔 대신 스탠드오프를 사용하여 더 간편한 모듈화가 가능할거라고 생각합니다</a:t>
            </a:r>
            <a:r>
              <a:rPr lang="en-US" altLang="ko-KR" dirty="0"/>
              <a:t>. </a:t>
            </a:r>
            <a:r>
              <a:rPr lang="ko-KR" altLang="en-US" dirty="0"/>
              <a:t>더불어 안테나를 비롯한 센서들의 안정적인 통신 여부를 시각적으로 확인하고자 페이로드의 외관을 지관 대신 </a:t>
            </a:r>
            <a:r>
              <a:rPr lang="en-US" altLang="ko-KR" dirty="0"/>
              <a:t>PC</a:t>
            </a:r>
            <a:r>
              <a:rPr lang="ko-KR" altLang="en-US" dirty="0"/>
              <a:t>관으로 대체할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70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통신 쪽 개발 계획에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 개발 계획에 앞서 통신 실험에 대한 내용입니다</a:t>
            </a:r>
            <a:r>
              <a:rPr lang="en-US" altLang="ko-KR" dirty="0"/>
              <a:t>. </a:t>
            </a:r>
            <a:r>
              <a:rPr lang="ko-KR" altLang="en-US" dirty="0"/>
              <a:t>첫번째는 송수신부의 위치를 고정하고</a:t>
            </a:r>
            <a:r>
              <a:rPr lang="en-US" altLang="ko-KR" dirty="0"/>
              <a:t>, </a:t>
            </a:r>
            <a:r>
              <a:rPr lang="ko-KR" altLang="en-US" dirty="0"/>
              <a:t>단일문자로 통신하는 경우</a:t>
            </a:r>
            <a:r>
              <a:rPr lang="en-US" altLang="ko-KR" dirty="0"/>
              <a:t>, </a:t>
            </a:r>
            <a:r>
              <a:rPr lang="ko-KR" altLang="en-US" dirty="0"/>
              <a:t>두 번째는 송수신부의 위치를 변화시키면서 단일문자로 통신하는 경우</a:t>
            </a:r>
            <a:r>
              <a:rPr lang="en-US" altLang="ko-KR" dirty="0"/>
              <a:t>, </a:t>
            </a:r>
            <a:r>
              <a:rPr lang="ko-KR" altLang="en-US" dirty="0"/>
              <a:t>마지막 세 번째는 송수신부의 위치를 고정하고 무작위의 긴 문자열로 통신하는 경우로 총 </a:t>
            </a:r>
            <a:r>
              <a:rPr lang="en-US" altLang="ko-KR" dirty="0"/>
              <a:t>3</a:t>
            </a:r>
            <a:r>
              <a:rPr lang="ko-KR" altLang="en-US" dirty="0"/>
              <a:t>가지의 경우로 실험을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40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송수신부의 위치를 고정하고 단일문자로 통신한 실험입니다</a:t>
            </a:r>
            <a:r>
              <a:rPr lang="en-US" altLang="ko-KR" dirty="0"/>
              <a:t>. </a:t>
            </a:r>
            <a:r>
              <a:rPr lang="ko-KR" altLang="en-US" dirty="0"/>
              <a:t>송수신 거리는 약 </a:t>
            </a:r>
            <a:r>
              <a:rPr lang="en-US" altLang="ko-KR" dirty="0"/>
              <a:t>200m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위치는 그림에서 </a:t>
            </a:r>
            <a:r>
              <a:rPr lang="ko-KR" altLang="en-US" dirty="0" err="1"/>
              <a:t>보시다시피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점에서부터 </a:t>
            </a:r>
            <a:r>
              <a:rPr lang="en-US" altLang="ko-KR" dirty="0"/>
              <a:t>B</a:t>
            </a:r>
            <a:r>
              <a:rPr lang="ko-KR" altLang="en-US" dirty="0" err="1"/>
              <a:t>점까지이고</a:t>
            </a:r>
            <a:r>
              <a:rPr lang="en-US" altLang="ko-KR" dirty="0"/>
              <a:t>, 30</a:t>
            </a:r>
            <a:r>
              <a:rPr lang="ko-KR" altLang="en-US" dirty="0" err="1"/>
              <a:t>초동안</a:t>
            </a:r>
            <a:r>
              <a:rPr lang="ko-KR" altLang="en-US" dirty="0"/>
              <a:t> 통신을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259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데이터 응답시간과</a:t>
            </a:r>
            <a:r>
              <a:rPr lang="en-US" altLang="ko-KR" dirty="0"/>
              <a:t>, </a:t>
            </a:r>
            <a:r>
              <a:rPr lang="ko-KR" altLang="en-US" dirty="0"/>
              <a:t>통신 성공률</a:t>
            </a:r>
            <a:r>
              <a:rPr lang="en-US" altLang="ko-KR" dirty="0"/>
              <a:t>, </a:t>
            </a:r>
            <a:r>
              <a:rPr lang="ko-KR" altLang="en-US" dirty="0"/>
              <a:t>평균 응답시간에 대한 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0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평균 응답시간은 약 </a:t>
            </a:r>
            <a:r>
              <a:rPr lang="en-US" altLang="ko-KR" dirty="0"/>
              <a:t>0.2</a:t>
            </a:r>
            <a:r>
              <a:rPr lang="ko-KR" altLang="en-US" dirty="0" err="1"/>
              <a:t>초정도였습니다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172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통신 성공률 그래프입니다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성공률은 약 </a:t>
            </a:r>
            <a:r>
              <a:rPr lang="en-US" altLang="ko-KR" sz="1200" dirty="0"/>
              <a:t>90%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*0</a:t>
            </a:r>
            <a:r>
              <a:rPr lang="ko-KR" altLang="en-US" sz="1200" dirty="0"/>
              <a:t>부터 </a:t>
            </a:r>
            <a:r>
              <a:rPr lang="en-US" altLang="ko-KR" sz="1200" dirty="0"/>
              <a:t>90</a:t>
            </a:r>
            <a:r>
              <a:rPr lang="ko-KR" altLang="en-US" sz="1200" dirty="0"/>
              <a:t>까지 그래프가 급격히 상승하는 이유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맨 처음 데이터 시작을 </a:t>
            </a:r>
            <a:r>
              <a:rPr lang="en-US" altLang="ko-KR" sz="1200" dirty="0"/>
              <a:t>100</a:t>
            </a:r>
            <a:r>
              <a:rPr lang="ko-KR" altLang="en-US" sz="1200" dirty="0"/>
              <a:t>으로 놓고 </a:t>
            </a:r>
            <a:r>
              <a:rPr lang="ko-KR" altLang="en-US" sz="1200" dirty="0" err="1"/>
              <a:t>시작했어야</a:t>
            </a:r>
            <a:r>
              <a:rPr lang="ko-KR" altLang="en-US" sz="1200" dirty="0"/>
              <a:t> 하는데 </a:t>
            </a:r>
            <a:r>
              <a:rPr lang="en-US" altLang="ko-KR" sz="1200" dirty="0"/>
              <a:t>0</a:t>
            </a:r>
            <a:r>
              <a:rPr lang="ko-KR" altLang="en-US" sz="1200" dirty="0"/>
              <a:t>인 데이터를 포함시키고 실험을 진행하여 잘못된 그래프가 형성됨</a:t>
            </a:r>
            <a:endParaRPr lang="en-US" altLang="ko-KR" sz="1200" dirty="0"/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수렴 값이 </a:t>
            </a:r>
            <a:r>
              <a:rPr lang="ko-KR" altLang="en-US" sz="1200" dirty="0" err="1"/>
              <a:t>어느정도인지가</a:t>
            </a:r>
            <a:r>
              <a:rPr lang="ko-KR" altLang="en-US" sz="1200" dirty="0"/>
              <a:t> 그래프에서  얻을 수 있는 유의미한 데이터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 데이터는 </a:t>
            </a:r>
            <a:r>
              <a:rPr lang="ko-KR" altLang="en-US" sz="1200" dirty="0" err="1"/>
              <a:t>수렴값을</a:t>
            </a:r>
            <a:r>
              <a:rPr lang="ko-KR" altLang="en-US" sz="1200" dirty="0"/>
              <a:t> 보시면 됩니다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69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송수신부의 위치를 변동시키면서 단일문자로 통신한 실험입니다</a:t>
            </a:r>
            <a:r>
              <a:rPr lang="en-US" altLang="ko-KR" dirty="0"/>
              <a:t>. </a:t>
            </a:r>
            <a:r>
              <a:rPr lang="ko-KR" altLang="en-US" dirty="0"/>
              <a:t>송수신 거리는 약 </a:t>
            </a:r>
            <a:r>
              <a:rPr lang="en-US" altLang="ko-KR" dirty="0"/>
              <a:t>200m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위치는 그림에서 </a:t>
            </a:r>
            <a:r>
              <a:rPr lang="ko-KR" altLang="en-US" dirty="0" err="1"/>
              <a:t>보시다시피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점</a:t>
            </a:r>
            <a:r>
              <a:rPr lang="en-US" altLang="ko-KR" dirty="0"/>
              <a:t>(</a:t>
            </a:r>
            <a:r>
              <a:rPr lang="ko-KR" altLang="en-US" dirty="0" err="1"/>
              <a:t>수신부</a:t>
            </a:r>
            <a:r>
              <a:rPr lang="en-US" altLang="ko-KR" dirty="0"/>
              <a:t>)</a:t>
            </a:r>
            <a:r>
              <a:rPr lang="ko-KR" altLang="en-US" dirty="0"/>
              <a:t>을 고정하고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점</a:t>
            </a:r>
            <a:r>
              <a:rPr lang="en-US" altLang="ko-KR" dirty="0"/>
              <a:t>(</a:t>
            </a:r>
            <a:r>
              <a:rPr lang="ko-KR" altLang="en-US" dirty="0" err="1"/>
              <a:t>송신부</a:t>
            </a:r>
            <a:r>
              <a:rPr lang="en-US" altLang="ko-KR" dirty="0"/>
              <a:t>)</a:t>
            </a:r>
            <a:r>
              <a:rPr lang="ko-KR" altLang="en-US" dirty="0"/>
              <a:t>을 변동시키면서</a:t>
            </a:r>
            <a:r>
              <a:rPr lang="en-US" altLang="ko-KR" dirty="0"/>
              <a:t>, 30</a:t>
            </a:r>
            <a:r>
              <a:rPr lang="ko-KR" altLang="en-US" dirty="0" err="1"/>
              <a:t>초동안</a:t>
            </a:r>
            <a:r>
              <a:rPr lang="ko-KR" altLang="en-US" dirty="0"/>
              <a:t> 통신을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27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응답시간과</a:t>
            </a:r>
            <a:r>
              <a:rPr lang="en-US" altLang="ko-KR" dirty="0"/>
              <a:t>, </a:t>
            </a:r>
            <a:r>
              <a:rPr lang="ko-KR" altLang="en-US" dirty="0"/>
              <a:t>통신 성공률</a:t>
            </a:r>
            <a:r>
              <a:rPr lang="en-US" altLang="ko-KR" dirty="0"/>
              <a:t>, </a:t>
            </a:r>
            <a:r>
              <a:rPr lang="ko-KR" altLang="en-US" dirty="0"/>
              <a:t>평균 응답시간에 대한 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작년에 저희는 두 가지의 핵심 연구를 진행하였습니다</a:t>
            </a:r>
            <a:r>
              <a:rPr lang="en-US" altLang="ko-KR" dirty="0"/>
              <a:t>. </a:t>
            </a:r>
            <a:r>
              <a:rPr lang="ko-KR" altLang="en-US" dirty="0"/>
              <a:t>첫번째는 모니터링 및 데이터 수집이고 두번째는 비행 시뮬레이터 제작이었습니다</a:t>
            </a:r>
            <a:r>
              <a:rPr lang="en-US" altLang="ko-KR" dirty="0"/>
              <a:t>. </a:t>
            </a:r>
            <a:r>
              <a:rPr lang="ko-KR" altLang="en-US" dirty="0"/>
              <a:t>시뮬레이터로 </a:t>
            </a:r>
            <a:r>
              <a:rPr lang="en-US" altLang="ko-KR" dirty="0"/>
              <a:t>TVC, </a:t>
            </a:r>
            <a:r>
              <a:rPr lang="ko-KR" altLang="en-US" dirty="0"/>
              <a:t>제어 모델 개발</a:t>
            </a:r>
            <a:r>
              <a:rPr lang="en-US" altLang="ko-KR" dirty="0"/>
              <a:t>, </a:t>
            </a:r>
            <a:r>
              <a:rPr lang="ko-KR" altLang="en-US" dirty="0"/>
              <a:t>로켓의 고도와 궤적 확인 등을 통해 최종적으로 디지털 트윈을 실현하는 것을 목표로 하였습니다</a:t>
            </a:r>
            <a:r>
              <a:rPr lang="en-US" altLang="ko-KR" dirty="0"/>
              <a:t>. </a:t>
            </a:r>
            <a:r>
              <a:rPr lang="ko-KR" altLang="en-US" dirty="0"/>
              <a:t>따라서 발사를 하고 결과를 토대로 비교 분석을 통해 시뮬레이터의 신뢰성을 확보하고자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3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평균 응답시간은 약 </a:t>
            </a:r>
            <a:r>
              <a:rPr lang="en-US" altLang="ko-KR" dirty="0"/>
              <a:t>0.2</a:t>
            </a:r>
            <a:r>
              <a:rPr lang="ko-KR" altLang="en-US" dirty="0" err="1"/>
              <a:t>초정도였습니다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05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성공률 그래프입니다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성공률은 약 </a:t>
            </a:r>
            <a:r>
              <a:rPr lang="en-US" altLang="ko-KR" sz="1200" dirty="0"/>
              <a:t>85%</a:t>
            </a:r>
            <a:r>
              <a:rPr lang="ko-KR" altLang="en-US" sz="1200" dirty="0"/>
              <a:t>이고</a:t>
            </a:r>
            <a:r>
              <a:rPr lang="en-US" altLang="ko-KR" sz="1200" dirty="0"/>
              <a:t>, </a:t>
            </a:r>
            <a:r>
              <a:rPr lang="ko-KR" altLang="en-US" sz="1200" dirty="0"/>
              <a:t>송신부의 위치가 계속해서 변동되므로 확실히 성공률의 변동이 커짐을 확인할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*0</a:t>
            </a:r>
            <a:r>
              <a:rPr lang="ko-KR" altLang="en-US" sz="1200" dirty="0"/>
              <a:t>부터 </a:t>
            </a:r>
            <a:r>
              <a:rPr lang="en-US" altLang="ko-KR" sz="1200" dirty="0"/>
              <a:t>90</a:t>
            </a:r>
            <a:r>
              <a:rPr lang="ko-KR" altLang="en-US" sz="1200" dirty="0"/>
              <a:t>까지 그래프가 급격히 상승하는 이유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맨 처음 데이터 시작을 </a:t>
            </a:r>
            <a:r>
              <a:rPr lang="en-US" altLang="ko-KR" sz="1200" dirty="0"/>
              <a:t>100</a:t>
            </a:r>
            <a:r>
              <a:rPr lang="ko-KR" altLang="en-US" sz="1200" dirty="0"/>
              <a:t>으로 놓고 </a:t>
            </a:r>
            <a:r>
              <a:rPr lang="ko-KR" altLang="en-US" sz="1200" dirty="0" err="1"/>
              <a:t>시작했어야</a:t>
            </a:r>
            <a:r>
              <a:rPr lang="ko-KR" altLang="en-US" sz="1200" dirty="0"/>
              <a:t> 하는데 </a:t>
            </a:r>
            <a:r>
              <a:rPr lang="en-US" altLang="ko-KR" sz="1200" dirty="0"/>
              <a:t>0</a:t>
            </a:r>
            <a:r>
              <a:rPr lang="ko-KR" altLang="en-US" sz="1200" dirty="0"/>
              <a:t>인 데이터를 포함시키고 실험을 진행하여 잘못된 그래프가 형성됨</a:t>
            </a:r>
            <a:endParaRPr lang="en-US" altLang="ko-KR" sz="1200" dirty="0"/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수렴 값이 </a:t>
            </a:r>
            <a:r>
              <a:rPr lang="ko-KR" altLang="en-US" sz="1200" dirty="0" err="1"/>
              <a:t>어느정도인지가</a:t>
            </a:r>
            <a:r>
              <a:rPr lang="ko-KR" altLang="en-US" sz="1200" dirty="0"/>
              <a:t> 그래프에서  얻을 수 있는 유의미한 데이터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움직이니까 확실히 성공률 변동이 생김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420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송수신부의 위치를 고정하고 무작위의 긴 문자열로 통신한 실험입니다</a:t>
            </a:r>
            <a:r>
              <a:rPr lang="en-US" altLang="ko-KR" dirty="0"/>
              <a:t>. </a:t>
            </a:r>
            <a:r>
              <a:rPr lang="ko-KR" altLang="en-US" dirty="0"/>
              <a:t>송수신 거리는 약 </a:t>
            </a:r>
            <a:r>
              <a:rPr lang="en-US" altLang="ko-KR" dirty="0"/>
              <a:t>250m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위치는 그림에서 </a:t>
            </a:r>
            <a:r>
              <a:rPr lang="ko-KR" altLang="en-US" dirty="0" err="1"/>
              <a:t>보시다시피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점에서 </a:t>
            </a:r>
            <a:r>
              <a:rPr lang="en-US" altLang="ko-KR" dirty="0"/>
              <a:t>B</a:t>
            </a:r>
            <a:r>
              <a:rPr lang="ko-KR" altLang="en-US" dirty="0"/>
              <a:t>점까지 </a:t>
            </a:r>
            <a:r>
              <a:rPr lang="en-US" altLang="ko-KR" dirty="0"/>
              <a:t>, 30</a:t>
            </a:r>
            <a:r>
              <a:rPr lang="ko-KR" altLang="en-US" dirty="0" err="1"/>
              <a:t>초동안</a:t>
            </a:r>
            <a:r>
              <a:rPr lang="ko-KR" altLang="en-US" dirty="0"/>
              <a:t> 통신을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97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응답시간과</a:t>
            </a:r>
            <a:r>
              <a:rPr lang="en-US" altLang="ko-KR" dirty="0"/>
              <a:t>, </a:t>
            </a:r>
            <a:r>
              <a:rPr lang="ko-KR" altLang="en-US" dirty="0"/>
              <a:t>통신 성공률</a:t>
            </a:r>
            <a:r>
              <a:rPr lang="en-US" altLang="ko-KR" dirty="0"/>
              <a:t>, </a:t>
            </a:r>
            <a:r>
              <a:rPr lang="ko-KR" altLang="en-US" dirty="0"/>
              <a:t>평균 응답시간에 대한 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65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sz="1200" dirty="0"/>
              <a:t>성공률 그래프입니다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성공률은 약 </a:t>
            </a:r>
            <a:r>
              <a:rPr lang="en-US" altLang="ko-KR" sz="1200" dirty="0"/>
              <a:t>65%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이 데이터는 앞선 데이터와 다르게 </a:t>
            </a:r>
            <a:r>
              <a:rPr lang="en-US" altLang="ko-KR" sz="1200" dirty="0"/>
              <a:t>0</a:t>
            </a:r>
            <a:r>
              <a:rPr lang="ko-KR" altLang="en-US" sz="1200" dirty="0"/>
              <a:t>의 값이 포함되어 있지 않고 </a:t>
            </a:r>
            <a:r>
              <a:rPr lang="en-US" altLang="ko-KR" sz="1200" dirty="0"/>
              <a:t>100</a:t>
            </a:r>
            <a:r>
              <a:rPr lang="ko-KR" altLang="en-US" sz="1200" dirty="0"/>
              <a:t>부터 시작함 </a:t>
            </a:r>
            <a:r>
              <a:rPr lang="en-US" altLang="ko-KR" sz="1200" dirty="0"/>
              <a:t>(</a:t>
            </a:r>
            <a:r>
              <a:rPr lang="ko-KR" altLang="en-US" sz="1200" dirty="0"/>
              <a:t>정상적인 그래프</a:t>
            </a:r>
            <a:r>
              <a:rPr lang="en-US" altLang="ko-KR" sz="1200" dirty="0"/>
              <a:t>)</a:t>
            </a:r>
          </a:p>
          <a:p>
            <a:pPr marL="342900" indent="-342900">
              <a:buFontTx/>
              <a:buChar char="-"/>
            </a:pPr>
            <a:endParaRPr lang="en-US" altLang="ko-KR" sz="1200" dirty="0"/>
          </a:p>
          <a:p>
            <a:pPr marL="342900" indent="-342900">
              <a:buFontTx/>
              <a:buChar char="-"/>
            </a:pPr>
            <a:r>
              <a:rPr lang="ko-KR" altLang="en-US" sz="1200" dirty="0"/>
              <a:t>데이터가 몇 개 없고 </a:t>
            </a:r>
            <a:r>
              <a:rPr lang="en-US" altLang="ko-KR" sz="1200" dirty="0"/>
              <a:t>Response Time Graph</a:t>
            </a:r>
            <a:r>
              <a:rPr lang="ko-KR" altLang="en-US" sz="1200" dirty="0"/>
              <a:t>가 없는 이유는 긴 문자열 전송으로 인해 속도가 </a:t>
            </a:r>
            <a:r>
              <a:rPr lang="en-US" altLang="ko-KR" sz="1200" dirty="0"/>
              <a:t>0.2</a:t>
            </a:r>
            <a:r>
              <a:rPr lang="ko-KR" altLang="en-US" sz="1200" dirty="0"/>
              <a:t>초보다 길어졌기 때문</a:t>
            </a:r>
            <a:r>
              <a:rPr lang="en-US" altLang="ko-KR" sz="1200" dirty="0"/>
              <a:t>, </a:t>
            </a:r>
            <a:r>
              <a:rPr lang="ko-KR" altLang="en-US" sz="1200" dirty="0"/>
              <a:t>또한 이는 보드 스펙에 따른 영향이 있기 때문에 </a:t>
            </a:r>
            <a:r>
              <a:rPr lang="en-US" altLang="ko-KR" sz="1200" dirty="0"/>
              <a:t>Response Time</a:t>
            </a:r>
            <a:r>
              <a:rPr lang="ko-KR" altLang="en-US" sz="1200" dirty="0"/>
              <a:t>은 실험 결과에서 제외 시켰음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549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통신 실험 결론에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 구축한 시스템으로 약 </a:t>
            </a:r>
            <a:r>
              <a:rPr lang="en-US" altLang="ko-KR" dirty="0"/>
              <a:t>200m</a:t>
            </a:r>
            <a:r>
              <a:rPr lang="ko-KR" altLang="en-US" dirty="0"/>
              <a:t>에서의 통신 성공률과 응답시간을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추후 개발 계획으로는 통신거리를 목표고도인 </a:t>
            </a:r>
            <a:r>
              <a:rPr lang="en-US" altLang="ko-KR" dirty="0"/>
              <a:t>500m</a:t>
            </a:r>
            <a:r>
              <a:rPr lang="ko-KR" altLang="en-US" dirty="0"/>
              <a:t>까지 늘려서 </a:t>
            </a:r>
            <a:r>
              <a:rPr lang="ko-KR" altLang="en-US" dirty="0" err="1"/>
              <a:t>실험을하고</a:t>
            </a:r>
            <a:r>
              <a:rPr lang="en-US" altLang="ko-KR" dirty="0"/>
              <a:t>, </a:t>
            </a:r>
            <a:r>
              <a:rPr lang="ko-KR" altLang="en-US" dirty="0"/>
              <a:t>더불어 텍스트가 아닌 음성이나 이미지에 대한 통신 실험도 진행할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실험의 목적</a:t>
            </a:r>
            <a:r>
              <a:rPr lang="en-US" altLang="ko-KR" dirty="0"/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안정적인 송수신을 위한 거리가 </a:t>
            </a:r>
            <a:r>
              <a:rPr lang="ko-KR" altLang="en-US" dirty="0" err="1"/>
              <a:t>어느정도인지</a:t>
            </a:r>
            <a:r>
              <a:rPr lang="ko-KR" altLang="en-US" dirty="0"/>
              <a:t> 대강 알기 위해서</a:t>
            </a:r>
            <a:r>
              <a:rPr lang="en-US" altLang="ko-KR" dirty="0"/>
              <a:t>…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858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결론에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22</a:t>
            </a:r>
            <a:r>
              <a:rPr lang="ko-KR" altLang="en-US" dirty="0"/>
              <a:t>년 발사 문제점을 파악한 후에 낙하산 사출장치와 페이로드 등을 개선하였습니다</a:t>
            </a:r>
            <a:r>
              <a:rPr lang="en-US" altLang="ko-KR" dirty="0"/>
              <a:t>. </a:t>
            </a:r>
            <a:r>
              <a:rPr lang="ko-KR" altLang="en-US" dirty="0"/>
              <a:t>그리고 시뮬레이터의 신뢰성을 일부 확보하였습니다</a:t>
            </a:r>
            <a:r>
              <a:rPr lang="en-US" altLang="ko-KR" dirty="0"/>
              <a:t>. </a:t>
            </a:r>
            <a:r>
              <a:rPr lang="ko-KR" altLang="en-US" dirty="0"/>
              <a:t>추후에는 추가 실험을 통해 </a:t>
            </a:r>
            <a:r>
              <a:rPr lang="ko-KR" altLang="en-US"/>
              <a:t>모니터링 시스템을 검증할 </a:t>
            </a:r>
            <a:r>
              <a:rPr lang="ko-KR" altLang="en-US" dirty="0"/>
              <a:t>예정입니다</a:t>
            </a:r>
            <a:r>
              <a:rPr lang="en-US" altLang="ko-KR" dirty="0"/>
              <a:t>. </a:t>
            </a:r>
            <a:r>
              <a:rPr lang="ko-KR" altLang="en-US" dirty="0"/>
              <a:t>마지막으로 통신 실험을 바탕으로 안정적인 데이터 수집 방안을 모색할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51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88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 핵심 연구 내용인 모니터링 시스템 개발에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우선 실행 과정을 보시면 개체 내의 통신 모듈들을 통해서 자세</a:t>
            </a:r>
            <a:r>
              <a:rPr lang="en-US" altLang="ko-KR" dirty="0"/>
              <a:t>,</a:t>
            </a:r>
            <a:r>
              <a:rPr lang="ko-KR" altLang="en-US" dirty="0"/>
              <a:t>고도</a:t>
            </a:r>
            <a:r>
              <a:rPr lang="en-US" altLang="ko-KR" dirty="0"/>
              <a:t>,</a:t>
            </a:r>
            <a:r>
              <a:rPr lang="ko-KR" altLang="en-US" dirty="0"/>
              <a:t>기압</a:t>
            </a:r>
            <a:r>
              <a:rPr lang="en-US" altLang="ko-KR" dirty="0"/>
              <a:t>,</a:t>
            </a:r>
            <a:r>
              <a:rPr lang="ko-KR" altLang="en-US" dirty="0"/>
              <a:t>온도 등의 데이터를 수집하고</a:t>
            </a:r>
            <a:r>
              <a:rPr lang="en-US" altLang="ko-KR" dirty="0"/>
              <a:t>, 3</a:t>
            </a:r>
            <a:r>
              <a:rPr lang="ko-KR" altLang="en-US" dirty="0"/>
              <a:t>초 동안 수집한 데이터들을 </a:t>
            </a:r>
            <a:r>
              <a:rPr lang="en-US" altLang="ko-KR" dirty="0"/>
              <a:t>SD</a:t>
            </a:r>
            <a:r>
              <a:rPr lang="ko-KR" altLang="en-US" dirty="0"/>
              <a:t>카드에 저장한 후에</a:t>
            </a:r>
            <a:r>
              <a:rPr lang="en-US" altLang="ko-KR" dirty="0"/>
              <a:t>, </a:t>
            </a:r>
            <a:r>
              <a:rPr lang="ko-KR" altLang="en-US" dirty="0"/>
              <a:t>그와 동시에 </a:t>
            </a:r>
            <a:r>
              <a:rPr lang="en-US" altLang="ko-KR" dirty="0"/>
              <a:t>RF </a:t>
            </a:r>
            <a:r>
              <a:rPr lang="ko-KR" altLang="en-US" dirty="0"/>
              <a:t>통신용 데이터 패킷으로 데이터를 가공하여 계속해서 지상국으로 송신을 합니다</a:t>
            </a:r>
            <a:r>
              <a:rPr lang="en-US" altLang="ko-KR" dirty="0"/>
              <a:t>. </a:t>
            </a:r>
            <a:r>
              <a:rPr lang="ko-KR" altLang="en-US" dirty="0"/>
              <a:t>지상국에서는 데이터를 수신하고 그 유효성을 확인한 뒤</a:t>
            </a:r>
            <a:r>
              <a:rPr lang="en-US" altLang="ko-KR" dirty="0"/>
              <a:t>, </a:t>
            </a:r>
            <a:r>
              <a:rPr lang="ko-KR" altLang="en-US" dirty="0"/>
              <a:t>시리얼 통신을 이용하여 </a:t>
            </a:r>
            <a:r>
              <a:rPr lang="en-US" altLang="ko-KR" dirty="0"/>
              <a:t>PC</a:t>
            </a:r>
            <a:r>
              <a:rPr lang="ko-KR" altLang="en-US" dirty="0"/>
              <a:t>로 데이터를 전송하고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</a:t>
            </a:r>
            <a:r>
              <a:rPr lang="ko-KR" altLang="en-US" dirty="0" err="1"/>
              <a:t>시각화하여</a:t>
            </a:r>
            <a:r>
              <a:rPr lang="ko-KR" altLang="en-US" dirty="0"/>
              <a:t> 데이터들을 확인할 수 있습니다</a:t>
            </a:r>
            <a:r>
              <a:rPr lang="en-US" altLang="ko-KR" dirty="0"/>
              <a:t>. /// </a:t>
            </a:r>
            <a:r>
              <a:rPr lang="ko-KR" altLang="en-US" dirty="0"/>
              <a:t>지금 보시는 모니터링 시스템 작동 영상을 보시면 왼쪽에는 로켓의 자세 데이터를 </a:t>
            </a:r>
            <a:r>
              <a:rPr lang="ko-KR" altLang="en-US" dirty="0" err="1"/>
              <a:t>시각화하였고</a:t>
            </a:r>
            <a:r>
              <a:rPr lang="en-US" altLang="ko-KR" dirty="0"/>
              <a:t>, </a:t>
            </a:r>
            <a:r>
              <a:rPr lang="ko-KR" altLang="en-US" dirty="0"/>
              <a:t>오른쪽에는 고도</a:t>
            </a:r>
            <a:r>
              <a:rPr lang="en-US" altLang="ko-KR" dirty="0"/>
              <a:t>, </a:t>
            </a:r>
            <a:r>
              <a:rPr lang="ko-KR" altLang="en-US" dirty="0"/>
              <a:t>롤</a:t>
            </a:r>
            <a:r>
              <a:rPr lang="en-US" altLang="ko-KR" dirty="0"/>
              <a:t>, </a:t>
            </a:r>
            <a:r>
              <a:rPr lang="ko-KR" altLang="en-US" dirty="0"/>
              <a:t>피치</a:t>
            </a:r>
            <a:r>
              <a:rPr lang="en-US" altLang="ko-KR" dirty="0"/>
              <a:t>, </a:t>
            </a:r>
            <a:r>
              <a:rPr lang="ko-KR" altLang="en-US" dirty="0"/>
              <a:t>요 그래프와 온도</a:t>
            </a:r>
            <a:r>
              <a:rPr lang="en-US" altLang="ko-KR" dirty="0"/>
              <a:t>, </a:t>
            </a:r>
            <a:r>
              <a:rPr lang="ko-KR" altLang="en-US" dirty="0"/>
              <a:t>압력</a:t>
            </a:r>
            <a:r>
              <a:rPr lang="en-US" altLang="ko-KR" dirty="0"/>
              <a:t>, </a:t>
            </a:r>
            <a:r>
              <a:rPr lang="ko-KR" altLang="en-US" dirty="0"/>
              <a:t>상태를 알려주고 있습니다</a:t>
            </a:r>
            <a:r>
              <a:rPr lang="en-US" altLang="ko-KR" dirty="0"/>
              <a:t>. </a:t>
            </a:r>
            <a:r>
              <a:rPr lang="ko-KR" altLang="en-US" dirty="0"/>
              <a:t>또한 우측 하단에는 낙하산 강제 사출 버튼도 만들었습니다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483BB-8B7E-4815-8137-910271085A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13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시뮬레이터 개발에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시뮬레이터를 개발할 때는 유니티 프로그램을 이용하여 구현하였습니다</a:t>
            </a:r>
            <a:r>
              <a:rPr lang="en-US" altLang="ko-KR" dirty="0"/>
              <a:t>. </a:t>
            </a:r>
            <a:r>
              <a:rPr lang="ko-KR" altLang="en-US" dirty="0"/>
              <a:t>유니티는 미 공군 비행 훈련 프로그램에 사용될 정도로 높은 신뢰성을 가지고 있으며</a:t>
            </a:r>
            <a:r>
              <a:rPr lang="en-US" altLang="ko-KR" dirty="0"/>
              <a:t>, 3D </a:t>
            </a:r>
            <a:r>
              <a:rPr lang="ko-KR" altLang="en-US" dirty="0"/>
              <a:t>환경을 쉽게 구현할 수 있고</a:t>
            </a:r>
            <a:r>
              <a:rPr lang="en-US" altLang="ko-KR" dirty="0"/>
              <a:t>, </a:t>
            </a:r>
            <a:r>
              <a:rPr lang="ko-KR" altLang="en-US" dirty="0"/>
              <a:t>높은 접근성에 따른 다양한 레퍼런스를 포함하고 있습니다</a:t>
            </a:r>
            <a:r>
              <a:rPr lang="en-US" altLang="ko-KR" dirty="0"/>
              <a:t>. </a:t>
            </a:r>
            <a:r>
              <a:rPr lang="ko-KR" altLang="en-US" dirty="0"/>
              <a:t>구현 방법으로는 추력 측정 데이터를 사용하여 추진체를 구현하고</a:t>
            </a:r>
            <a:r>
              <a:rPr lang="en-US" altLang="ko-KR" dirty="0"/>
              <a:t>, </a:t>
            </a:r>
            <a:r>
              <a:rPr lang="ko-KR" altLang="en-US" dirty="0"/>
              <a:t>중력이나 바람</a:t>
            </a:r>
            <a:r>
              <a:rPr lang="en-US" altLang="ko-KR" dirty="0"/>
              <a:t>, </a:t>
            </a:r>
            <a:r>
              <a:rPr lang="ko-KR" altLang="en-US" dirty="0"/>
              <a:t>또 로켓 형상에 따른 양력과 항력 등의 환경 조건을 부여해서 구연하였고</a:t>
            </a:r>
            <a:r>
              <a:rPr lang="en-US" altLang="ko-KR" dirty="0"/>
              <a:t>,</a:t>
            </a:r>
            <a:r>
              <a:rPr lang="ko-KR" altLang="en-US" dirty="0"/>
              <a:t> 결과적으로 다양한 유체 유동을 </a:t>
            </a:r>
            <a:r>
              <a:rPr lang="ko-KR" altLang="en-US" dirty="0" err="1"/>
              <a:t>근사시켜</a:t>
            </a:r>
            <a:r>
              <a:rPr lang="ko-KR" altLang="en-US" dirty="0"/>
              <a:t> 해석할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53E39B2-5376-4DAC-B0DB-BDB75952678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78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시뮬레이터로 분석을 해본 것입니다</a:t>
            </a:r>
            <a:r>
              <a:rPr lang="en-US" altLang="ko-KR" dirty="0"/>
              <a:t>. </a:t>
            </a:r>
            <a:r>
              <a:rPr lang="ko-KR" altLang="en-US" dirty="0"/>
              <a:t>영상을 보시면 작년 발사한 로켓과 시뮬레이터가 매우 유사함을 볼 수 있습니다</a:t>
            </a:r>
            <a:r>
              <a:rPr lang="en-US" altLang="ko-KR" dirty="0"/>
              <a:t>. ///</a:t>
            </a:r>
            <a:r>
              <a:rPr lang="ko-KR" altLang="en-US" dirty="0"/>
              <a:t>작년 발사 실패로 시뮬레이터를 통한 정량적 비교는 하지 못했지만 총 </a:t>
            </a:r>
            <a:r>
              <a:rPr lang="ko-KR" altLang="en-US" dirty="0" err="1"/>
              <a:t>충격량을</a:t>
            </a:r>
            <a:r>
              <a:rPr lang="ko-KR" altLang="en-US" dirty="0"/>
              <a:t> 유지하고 연소 시간을 변경하였을 때 최대 고도와 도달 시간</a:t>
            </a:r>
            <a:r>
              <a:rPr lang="en-US" altLang="ko-KR" dirty="0"/>
              <a:t>, </a:t>
            </a:r>
            <a:r>
              <a:rPr lang="ko-KR" altLang="en-US" dirty="0"/>
              <a:t>추락 시간이 거의 일치함을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따라서 시뮬레이터의 일부 신뢰성을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시뮬레이터로 분석한 작년 발사 추정 최대 고도는 </a:t>
            </a:r>
            <a:r>
              <a:rPr lang="en-US" altLang="ko-KR" dirty="0"/>
              <a:t>12~13m</a:t>
            </a:r>
            <a:r>
              <a:rPr lang="ko-KR" altLang="en-US" dirty="0"/>
              <a:t>정도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8711D-B0F5-4D3B-812C-0A2F97EC17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92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작년 저희의 발사 목표 및 결과에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발사 목표로는 </a:t>
            </a:r>
            <a:r>
              <a:rPr lang="ko-KR" altLang="en-US" dirty="0" err="1"/>
              <a:t>목표고도였던</a:t>
            </a:r>
            <a:r>
              <a:rPr lang="ko-KR" altLang="en-US" dirty="0"/>
              <a:t> </a:t>
            </a:r>
            <a:r>
              <a:rPr lang="en-US" altLang="ko-KR" dirty="0"/>
              <a:t>400m </a:t>
            </a:r>
            <a:r>
              <a:rPr lang="ko-KR" altLang="en-US" dirty="0"/>
              <a:t>도달</a:t>
            </a:r>
            <a:r>
              <a:rPr lang="en-US" altLang="ko-KR" dirty="0"/>
              <a:t>, RF</a:t>
            </a:r>
            <a:r>
              <a:rPr lang="ko-KR" altLang="en-US" dirty="0"/>
              <a:t>통신을 이용한 데이터 수집</a:t>
            </a:r>
            <a:r>
              <a:rPr lang="en-US" altLang="ko-KR" dirty="0"/>
              <a:t>, </a:t>
            </a:r>
            <a:r>
              <a:rPr lang="ko-KR" altLang="en-US" dirty="0"/>
              <a:t>자체제작한 </a:t>
            </a:r>
            <a:r>
              <a:rPr lang="en-US" altLang="ko-KR" dirty="0"/>
              <a:t>GUI</a:t>
            </a:r>
            <a:r>
              <a:rPr lang="ko-KR" altLang="en-US" dirty="0"/>
              <a:t>로 실시간 모니터링 진행</a:t>
            </a:r>
            <a:r>
              <a:rPr lang="en-US" altLang="ko-KR" dirty="0"/>
              <a:t>, </a:t>
            </a:r>
            <a:r>
              <a:rPr lang="ko-KR" altLang="en-US" dirty="0"/>
              <a:t>시뮬레이터의 신뢰성 확보</a:t>
            </a:r>
            <a:r>
              <a:rPr lang="en-US" altLang="ko-KR" dirty="0"/>
              <a:t>, </a:t>
            </a:r>
            <a:r>
              <a:rPr lang="ko-KR" altLang="en-US" dirty="0"/>
              <a:t>시뮬레이터 활용 가능성 확인 즉</a:t>
            </a:r>
            <a:r>
              <a:rPr lang="en-US" altLang="ko-KR" dirty="0"/>
              <a:t>, </a:t>
            </a:r>
            <a:r>
              <a:rPr lang="ko-KR" altLang="en-US" dirty="0"/>
              <a:t>디지털 트윈 기술의 구현이었습니다</a:t>
            </a:r>
            <a:r>
              <a:rPr lang="en-US" altLang="ko-KR" dirty="0"/>
              <a:t>. /// </a:t>
            </a:r>
            <a:r>
              <a:rPr lang="ko-KR" altLang="en-US" dirty="0"/>
              <a:t>발사 결과는 정상적인 연소가 이루어지지 않았는데 저희가 </a:t>
            </a:r>
            <a:r>
              <a:rPr lang="en-US" altLang="ko-KR" dirty="0"/>
              <a:t>TMS</a:t>
            </a:r>
            <a:r>
              <a:rPr lang="ko-KR" altLang="en-US" dirty="0"/>
              <a:t>실험에서는 연소시간이 </a:t>
            </a:r>
            <a:r>
              <a:rPr lang="en-US" altLang="ko-KR" dirty="0"/>
              <a:t>2</a:t>
            </a:r>
            <a:r>
              <a:rPr lang="ko-KR" altLang="en-US" dirty="0" err="1"/>
              <a:t>초정도였는데</a:t>
            </a:r>
            <a:r>
              <a:rPr lang="ko-KR" altLang="en-US" dirty="0"/>
              <a:t> 발사대회 때는 총 </a:t>
            </a:r>
            <a:r>
              <a:rPr lang="en-US" altLang="ko-KR" dirty="0"/>
              <a:t>10</a:t>
            </a:r>
            <a:r>
              <a:rPr lang="ko-KR" altLang="en-US" dirty="0"/>
              <a:t>초로 약 </a:t>
            </a:r>
            <a:r>
              <a:rPr lang="en-US" altLang="ko-KR" dirty="0"/>
              <a:t>5</a:t>
            </a:r>
            <a:r>
              <a:rPr lang="ko-KR" altLang="en-US" dirty="0"/>
              <a:t>배 가량 연소 시간이 늘어나게 되었습니다</a:t>
            </a:r>
            <a:r>
              <a:rPr lang="en-US" altLang="ko-KR" dirty="0"/>
              <a:t>. </a:t>
            </a:r>
            <a:r>
              <a:rPr lang="ko-KR" altLang="en-US" dirty="0"/>
              <a:t>그리고 지상국과의 통신 실패</a:t>
            </a:r>
            <a:r>
              <a:rPr lang="en-US" altLang="ko-KR" dirty="0"/>
              <a:t>,</a:t>
            </a:r>
            <a:r>
              <a:rPr lang="ko-KR" altLang="en-US" dirty="0"/>
              <a:t> 데이터 수집 실패</a:t>
            </a:r>
            <a:r>
              <a:rPr lang="en-US" altLang="ko-KR" dirty="0"/>
              <a:t>, </a:t>
            </a:r>
            <a:r>
              <a:rPr lang="ko-KR" altLang="en-US" dirty="0"/>
              <a:t>더불어 제작한 비행 시뮬레이터와 정량적인 비교도 불가능하게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디지털 트윈은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현실에 존재하는 객체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사물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공간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환경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공정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절차 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를 컴퓨터상에 디지털 </a:t>
            </a:r>
            <a:r>
              <a:rPr lang="ko-KR" altLang="en-US" b="0" i="0" u="none" strike="noStrike" dirty="0">
                <a:solidFill>
                  <a:srgbClr val="0033AC"/>
                </a:solidFill>
                <a:effectLst/>
                <a:latin typeface="나눔고딕" pitchFamily="2" charset="-127"/>
                <a:ea typeface="나눔고딕" pitchFamily="2" charset="-127"/>
                <a:hlinkClick r:id="rId3"/>
              </a:rPr>
              <a:t>데이터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 모델로 표현하여 똑같이 복제하고 </a:t>
            </a:r>
            <a:r>
              <a:rPr lang="ko-KR" altLang="en-US" b="0" i="0" u="none" strike="noStrike" dirty="0">
                <a:solidFill>
                  <a:srgbClr val="0033AC"/>
                </a:solidFill>
                <a:effectLst/>
                <a:latin typeface="나눔고딕" pitchFamily="2" charset="-127"/>
                <a:ea typeface="나눔고딕" pitchFamily="2" charset="-127"/>
                <a:hlinkClick r:id="rId4"/>
              </a:rPr>
              <a:t>실시간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으로 서로 반응할 수 있도록 한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40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통신과 데이터 수집 부분에서의 실패 원인 분석에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실패 원인으로는 안테나 접촉 불량이 있었습니다</a:t>
            </a:r>
            <a:r>
              <a:rPr lang="en-US" altLang="ko-KR" dirty="0"/>
              <a:t>. </a:t>
            </a:r>
            <a:r>
              <a:rPr lang="ko-KR" altLang="en-US" dirty="0"/>
              <a:t>그래서 올해는 안테나 결합 방식을 추진체 외부에서 내부로 결합하는 것이 아닌 안테나를 내부에 결합 후 외부에서 체결하는 방식으로 변경하여 안테나를 재배치 할 것입니다</a:t>
            </a:r>
            <a:r>
              <a:rPr lang="en-US" altLang="ko-KR" dirty="0"/>
              <a:t>. </a:t>
            </a:r>
            <a:r>
              <a:rPr lang="ko-KR" altLang="en-US" dirty="0"/>
              <a:t>더불어 페이로드의 외부 소재를 종이지관에서 </a:t>
            </a:r>
            <a:r>
              <a:rPr lang="en-US" altLang="ko-KR" dirty="0"/>
              <a:t>PC</a:t>
            </a:r>
            <a:r>
              <a:rPr lang="ko-KR" altLang="en-US" dirty="0"/>
              <a:t>관으로 변경할 계획입니다</a:t>
            </a:r>
            <a:r>
              <a:rPr lang="en-US" altLang="ko-KR" dirty="0"/>
              <a:t>. </a:t>
            </a:r>
            <a:r>
              <a:rPr lang="ko-KR" altLang="en-US" dirty="0"/>
              <a:t>다음으로 지상국에서 안테나를 </a:t>
            </a:r>
            <a:r>
              <a:rPr lang="ko-KR" altLang="en-US" dirty="0" err="1"/>
              <a:t>조정해야하는</a:t>
            </a:r>
            <a:r>
              <a:rPr lang="ko-KR" altLang="en-US" dirty="0"/>
              <a:t> 어려움이 있었습니다</a:t>
            </a:r>
            <a:r>
              <a:rPr lang="en-US" altLang="ko-KR" dirty="0"/>
              <a:t>. </a:t>
            </a:r>
            <a:r>
              <a:rPr lang="ko-KR" altLang="en-US" dirty="0"/>
              <a:t>그래서 올해는 파라볼라 안테나 형식의 주파수 탐색기를 지상국에 설치할 계획입니다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3</a:t>
            </a:r>
            <a:r>
              <a:rPr lang="ko-KR" altLang="en-US" dirty="0"/>
              <a:t>초 동안 수집한 데이터를 백업하는 저장 알고리즘으로 인해 작년 발사에서는 데이터를 저장하지 못하였습니다</a:t>
            </a:r>
            <a:r>
              <a:rPr lang="en-US" altLang="ko-KR" dirty="0"/>
              <a:t>. </a:t>
            </a:r>
            <a:r>
              <a:rPr lang="ko-KR" altLang="en-US" dirty="0"/>
              <a:t>작년 발사에서 데이터들이 잘 들어오고 있었지만</a:t>
            </a:r>
            <a:r>
              <a:rPr lang="en-US" altLang="ko-KR" dirty="0"/>
              <a:t>, </a:t>
            </a:r>
            <a:r>
              <a:rPr lang="ko-KR" altLang="en-US" dirty="0"/>
              <a:t>아까 </a:t>
            </a:r>
            <a:r>
              <a:rPr lang="ko-KR" altLang="en-US" dirty="0" err="1"/>
              <a:t>보신것처럼</a:t>
            </a:r>
            <a:r>
              <a:rPr lang="ko-KR" altLang="en-US" dirty="0"/>
              <a:t> 로켓이 빨리 추락하게 되어</a:t>
            </a:r>
            <a:r>
              <a:rPr lang="en-US" altLang="ko-KR" dirty="0"/>
              <a:t>,</a:t>
            </a:r>
            <a:r>
              <a:rPr lang="ko-KR" altLang="en-US" dirty="0"/>
              <a:t> 알고리즘 상 데이터가 저장되기 전에 로켓이 추락하며 안테나가 파손되어 전원이 끊기고 데이터가 저장되지 못했습니다</a:t>
            </a:r>
            <a:r>
              <a:rPr lang="en-US" altLang="ko-KR" dirty="0"/>
              <a:t>. </a:t>
            </a:r>
            <a:r>
              <a:rPr lang="ko-KR" altLang="en-US" dirty="0"/>
              <a:t>올해는 이러한 상황에서도 데이터를 수집</a:t>
            </a:r>
            <a:r>
              <a:rPr lang="en-US" altLang="ko-KR" dirty="0"/>
              <a:t>,</a:t>
            </a:r>
            <a:r>
              <a:rPr lang="ko-KR" altLang="en-US" dirty="0"/>
              <a:t>저장할 수 있도록 안정적인 데이터 백업 속도를 확보할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외부에서 내부로 결합하면 내부에 상태를 전혀 확인하지 못함</a:t>
            </a:r>
            <a:r>
              <a:rPr lang="en-US" altLang="ko-KR" dirty="0"/>
              <a:t>… </a:t>
            </a:r>
            <a:r>
              <a:rPr lang="ko-KR" altLang="en-US" dirty="0"/>
              <a:t>불확정성이 높음</a:t>
            </a:r>
            <a:r>
              <a:rPr lang="en-US" altLang="ko-KR" dirty="0"/>
              <a:t>….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외부 소재 변경 이유</a:t>
            </a:r>
            <a:r>
              <a:rPr lang="en-US" altLang="ko-KR" dirty="0"/>
              <a:t>? </a:t>
            </a:r>
            <a:r>
              <a:rPr lang="ko-KR" altLang="en-US" dirty="0"/>
              <a:t>실시간 모니터링에 사용되는 안테나를 비롯하여 전반적인 </a:t>
            </a:r>
            <a:r>
              <a:rPr lang="ko-KR" altLang="en-US" dirty="0" err="1"/>
              <a:t>전자부</a:t>
            </a:r>
            <a:r>
              <a:rPr lang="ko-KR" altLang="en-US" dirty="0"/>
              <a:t> 가시성 확보를 위해 페이로드의 외관을 지관 대신 </a:t>
            </a:r>
            <a:r>
              <a:rPr lang="en-US" altLang="ko-KR" dirty="0"/>
              <a:t>PC</a:t>
            </a:r>
            <a:r>
              <a:rPr lang="ko-KR" altLang="en-US" dirty="0"/>
              <a:t>관으로 대체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주파수 탐색기 </a:t>
            </a:r>
            <a:r>
              <a:rPr lang="en-US" altLang="ko-KR" dirty="0"/>
              <a:t>= </a:t>
            </a:r>
            <a:r>
              <a:rPr lang="ko-KR" altLang="en-US" dirty="0"/>
              <a:t>데이터도 역시 주파수이기 때문에 데이터를 수집하는 통신이 훨씬 원활할 것으로 예상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추진 부분에서의 실패 원인 분석입니다</a:t>
            </a:r>
            <a:r>
              <a:rPr lang="en-US" altLang="ko-KR" dirty="0"/>
              <a:t>. </a:t>
            </a:r>
            <a:r>
              <a:rPr lang="ko-KR" altLang="en-US" dirty="0"/>
              <a:t>작년 발사에서는 정상적인 추력을 내지 못했는데</a:t>
            </a:r>
            <a:r>
              <a:rPr lang="en-US" altLang="ko-KR" dirty="0"/>
              <a:t>, </a:t>
            </a:r>
            <a:r>
              <a:rPr lang="ko-KR" altLang="en-US" dirty="0"/>
              <a:t>주요 실패 원인은 </a:t>
            </a:r>
            <a:r>
              <a:rPr lang="ko-KR" altLang="en-US" dirty="0" err="1"/>
              <a:t>이형제</a:t>
            </a:r>
            <a:r>
              <a:rPr lang="ko-KR" altLang="en-US" dirty="0"/>
              <a:t> 사용인 것으로 판단하였습니다</a:t>
            </a:r>
            <a:r>
              <a:rPr lang="en-US" altLang="ko-KR" dirty="0"/>
              <a:t>. </a:t>
            </a:r>
            <a:r>
              <a:rPr lang="ko-KR" altLang="en-US" dirty="0"/>
              <a:t>그레인 제작 과정에서 코어 몰드를 쉽게 제거하기 위해 이형제를 사용했었습니다</a:t>
            </a:r>
            <a:r>
              <a:rPr lang="en-US" altLang="ko-KR" dirty="0"/>
              <a:t>. </a:t>
            </a:r>
            <a:r>
              <a:rPr lang="ko-KR" altLang="en-US" dirty="0"/>
              <a:t>연소 과정에서 이형제가 어떤 영향을 미치는지 알아보기 위해 연소 실험을 진행해봤습니다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21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보이는 사진은 연소 실험을 촬영한 두 영상 속 소리의 파형 그래프입니다</a:t>
            </a:r>
            <a:r>
              <a:rPr lang="en-US" altLang="ko-KR" dirty="0"/>
              <a:t>. </a:t>
            </a:r>
            <a:r>
              <a:rPr lang="ko-KR" altLang="en-US" dirty="0" err="1"/>
              <a:t>이형제</a:t>
            </a:r>
            <a:r>
              <a:rPr lang="ko-KR" altLang="en-US" dirty="0"/>
              <a:t> 사용으로 인해 연소 과정에서의 확연한 차이가 있음을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BE322-455D-49C9-B0AB-73630A8216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49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2EAE5-902D-4C5A-B92F-45D653592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A3C508-9899-481E-B295-D7E43D976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0949C-8632-44F8-9669-377C2C99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9FBF9-2487-427F-88C9-D3D5EC60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5B2CA-C771-431A-B204-4F577ACB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7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43218-36D8-41BE-8AC7-8A1E8C7D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47070B-E234-4880-986F-D04C46CDD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42AFB-12EB-4C84-A4E4-A06B4EE5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1CF3E-3E46-4564-A1A7-20C6C983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BEEA8-D3E1-4FFA-BFE6-81F005FF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98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9CC2D2-D186-43E0-863E-C9E87624F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76816-9CDF-42A9-A7B8-F856CECCC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8D141-AB73-46A8-8B6D-3D9782FA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6E3F4-175B-4E5C-8BDE-F0EE8E6A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0D3E1-05F3-4880-90C1-5B16C685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3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B0A5E-599B-423A-923C-67AEE5AF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F67-DD47-49D3-8335-66C4301B9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E2303C-17A9-4137-BB3B-3304BBCF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FAFA8-C25B-4B43-9099-BFCE3B9C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76579-39D6-4AAD-BD97-6F3829B7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9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07EE-02C6-4CEF-883D-C6B6F466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7AA895-4B4E-4ADF-BF50-64B631D0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084ABE-780C-4949-AE7B-4353AAD6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F3155-D004-41B5-A33B-8C20500E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68A97-B65A-4D58-A546-C628C460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0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20315-E1DB-4E25-A917-DF93A701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E43DF-EE1C-4D54-B41E-B52C2ACB1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9612B-86C5-4B36-A7A2-80DBABE96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C9BF7-1A14-4F3D-A92C-7927798B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19E597-C7E4-4110-AB3A-D66E0F34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04ADB8-C29F-4799-8A04-81971B5B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1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4FDB1-E986-4BD0-9E9D-C8ED69A2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3CE752-F5FE-4E88-8905-E53A69EE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5CD69E-1755-4A5B-BB6C-FC32B126A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0E633-7BAD-4A19-81AB-A7CA0C31E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00EAB-DCE6-4E59-9299-920D5F4F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A3DAC8-0E1B-4B03-BD5C-E9286D4E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D18BFE-51DD-43AA-B942-39548BEF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0BD299-CBFA-4DC9-BA39-183750CE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1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772A6-B827-475E-9AF6-57340BEB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5C4FD8-55D1-4BB0-86BB-9187D80A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5433CC-E361-4D79-847E-6BE72221E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EBE509-AC17-495A-A389-EF4E37BC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8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74B0E-9C61-40C4-9FE5-14C2654B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118993-F02E-4368-A38C-0394203B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1EE7D2-5DF0-4E26-9283-CD0BC7B0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4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50A58-D089-42E9-9A66-F8A89A15A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68418-0C8E-495E-B15C-345AED4C4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AEC657-FA98-4AB3-822A-37CFF6E63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B0190-68E7-481D-9FD2-D595B060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0685E-AD07-4CD2-9DEB-14743BC43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43E06C-93B1-4D57-90C2-DC609672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C69F2-CC8B-4D37-888F-6D11B903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66FDD8-860B-443F-A8F0-D5558BEC1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0185B1-864E-4DD2-BFE8-097C4CD9A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C4637-19D2-46DA-A946-12291DC9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844951-3EB7-4F9C-8D6D-15C25769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056E55-7C99-41D1-B9A8-4C0EB3A8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6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A888A-7994-4E15-974D-7D925F24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A7D07-A003-4E38-82BE-35588FF59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771BD-CB13-4069-9631-B9596CADA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73331-1DCC-45C0-BEB0-8641D855E9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F929D7-C052-4CB8-BDFD-A05EE5ACC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EB187-2EF1-43DF-AA11-14AA1D111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84E9-0413-484B-B61E-FFB43557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6057E-9939-A827-0FF1-EB8EE95B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649" y="2120325"/>
            <a:ext cx="7722392" cy="1118231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23</a:t>
            </a:r>
            <a:r>
              <a:rPr lang="ko-KR" altLang="en-US" sz="3200" b="1" dirty="0"/>
              <a:t>년 </a:t>
            </a:r>
            <a:r>
              <a:rPr lang="en-US" altLang="ko-KR" sz="3200" b="1" dirty="0"/>
              <a:t>GOAT-Ⅲ </a:t>
            </a:r>
            <a:r>
              <a:rPr lang="ko-KR" altLang="en-US" sz="3200" b="1" dirty="0"/>
              <a:t>로켓 개선점 및 개발 계획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0A382-33C2-D88A-EF0C-623428ADB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1547"/>
            <a:ext cx="9144000" cy="512762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latin typeface="Cambria Math" panose="02040503050406030204" pitchFamily="18" charset="0"/>
              </a:rPr>
              <a:t>김재원</a:t>
            </a:r>
            <a:r>
              <a:rPr lang="en-US" altLang="ko-KR" sz="1800" baseline="30000" dirty="0">
                <a:solidFill>
                  <a:schemeClr val="tx1"/>
                </a:solidFill>
                <a:latin typeface="Cambria Math" panose="02040503050406030204" pitchFamily="18" charset="0"/>
              </a:rPr>
              <a:t>1</a:t>
            </a:r>
            <a:r>
              <a:rPr lang="en-US" altLang="ko-KR" sz="1800" baseline="30000" dirty="0">
                <a:latin typeface="Cambria Math" panose="02040503050406030204" pitchFamily="18" charset="0"/>
              </a:rPr>
              <a:t>*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김윤수</a:t>
            </a:r>
            <a:r>
              <a:rPr lang="en-US" altLang="ko-KR" sz="1800" baseline="30000" dirty="0">
                <a:solidFill>
                  <a:schemeClr val="tx1"/>
                </a:solidFill>
                <a:latin typeface="Cambria Math" panose="02040503050406030204" pitchFamily="18" charset="0"/>
              </a:rPr>
              <a:t> 2*</a:t>
            </a:r>
            <a:r>
              <a:rPr lang="ko-KR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이민형</a:t>
            </a:r>
            <a:r>
              <a:rPr lang="en-US" altLang="ko-KR" sz="1800" baseline="30000" dirty="0">
                <a:solidFill>
                  <a:schemeClr val="tx1"/>
                </a:solidFill>
                <a:latin typeface="Cambria Math" panose="02040503050406030204" pitchFamily="18" charset="0"/>
              </a:rPr>
              <a:t>3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</a:rPr>
              <a:t>,</a:t>
            </a:r>
            <a:r>
              <a:rPr lang="ko-KR" altLang="en-US" sz="1800" dirty="0">
                <a:latin typeface="Cambria Math" panose="02040503050406030204" pitchFamily="18" charset="0"/>
              </a:rPr>
              <a:t> 이기택</a:t>
            </a:r>
            <a:r>
              <a:rPr lang="en-US" altLang="ko-KR" sz="1800" baseline="30000" dirty="0">
                <a:solidFill>
                  <a:schemeClr val="tx1"/>
                </a:solidFill>
                <a:latin typeface="Cambria Math" panose="02040503050406030204" pitchFamily="18" charset="0"/>
              </a:rPr>
              <a:t>1</a:t>
            </a:r>
            <a:r>
              <a:rPr lang="en-US" altLang="ko-KR" sz="1800" dirty="0">
                <a:latin typeface="Cambria Math" panose="02040503050406030204" pitchFamily="18" charset="0"/>
              </a:rPr>
              <a:t>,</a:t>
            </a:r>
            <a:r>
              <a:rPr lang="ko-KR" altLang="en-US" sz="1800" b="1" dirty="0">
                <a:latin typeface="Cambria Math" panose="02040503050406030204" pitchFamily="18" charset="0"/>
              </a:rPr>
              <a:t> </a:t>
            </a:r>
            <a:r>
              <a:rPr lang="ko-KR" altLang="en-US" sz="1800" dirty="0">
                <a:latin typeface="Cambria Math" panose="02040503050406030204" pitchFamily="18" charset="0"/>
              </a:rPr>
              <a:t>신나라</a:t>
            </a:r>
            <a:r>
              <a:rPr lang="en-US" altLang="ko-KR" sz="1800" baseline="30000" dirty="0">
                <a:solidFill>
                  <a:schemeClr val="tx1"/>
                </a:solidFill>
                <a:latin typeface="Cambria Math" panose="02040503050406030204" pitchFamily="18" charset="0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4CA3A45-249E-DDF7-EA7A-B0FE582476C4}"/>
              </a:ext>
            </a:extLst>
          </p:cNvPr>
          <p:cNvSpPr txBox="1">
            <a:spLocks/>
          </p:cNvSpPr>
          <p:nvPr/>
        </p:nvSpPr>
        <p:spPr>
          <a:xfrm>
            <a:off x="721338" y="363515"/>
            <a:ext cx="1094683" cy="46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spc="-3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가천대학교 - 나무위키">
            <a:extLst>
              <a:ext uri="{FF2B5EF4-FFF2-40B4-BE49-F238E27FC236}">
                <a16:creationId xmlns:a16="http://schemas.microsoft.com/office/drawing/2014/main" id="{D5B48CBD-FB59-55B2-2409-B1F66109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5" y="303159"/>
            <a:ext cx="528354" cy="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530EEB4E-DC68-4079-03A6-A853173D8E46}"/>
              </a:ext>
            </a:extLst>
          </p:cNvPr>
          <p:cNvSpPr txBox="1">
            <a:spLocks/>
          </p:cNvSpPr>
          <p:nvPr/>
        </p:nvSpPr>
        <p:spPr>
          <a:xfrm>
            <a:off x="1493845" y="4175196"/>
            <a:ext cx="9144000" cy="9819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aseline="30000" dirty="0">
                <a:latin typeface="Cambria Math" panose="02040503050406030204" pitchFamily="18" charset="0"/>
              </a:rPr>
              <a:t>1</a:t>
            </a:r>
            <a:r>
              <a:rPr lang="ko-KR" altLang="en-US" sz="16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600" dirty="0">
                <a:latin typeface="Cambria Math" panose="02040503050406030204" pitchFamily="18" charset="0"/>
              </a:rPr>
              <a:t>, </a:t>
            </a:r>
            <a:r>
              <a:rPr lang="ko-KR" altLang="en-US" sz="1600" dirty="0">
                <a:latin typeface="Cambria Math" panose="02040503050406030204" pitchFamily="18" charset="0"/>
              </a:rPr>
              <a:t>기계공학과</a:t>
            </a:r>
            <a:endParaRPr lang="en-US" altLang="ko-KR" sz="1600" dirty="0">
              <a:latin typeface="Cambria Math" panose="02040503050406030204" pitchFamily="18" charset="0"/>
            </a:endParaRPr>
          </a:p>
          <a:p>
            <a:r>
              <a:rPr lang="en-US" altLang="ko-KR" sz="1600" baseline="30000" dirty="0">
                <a:latin typeface="Cambria Math" panose="02040503050406030204" pitchFamily="18" charset="0"/>
              </a:rPr>
              <a:t>2</a:t>
            </a:r>
            <a:r>
              <a:rPr lang="ko-KR" altLang="en-US" sz="16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600" dirty="0">
                <a:latin typeface="Cambria Math" panose="02040503050406030204" pitchFamily="18" charset="0"/>
              </a:rPr>
              <a:t>, </a:t>
            </a:r>
            <a:r>
              <a:rPr lang="ko-KR" altLang="en-US" sz="1600" dirty="0">
                <a:latin typeface="Cambria Math" panose="02040503050406030204" pitchFamily="18" charset="0"/>
              </a:rPr>
              <a:t>컴퓨터공학과</a:t>
            </a:r>
            <a:endParaRPr lang="en-US" altLang="ko-KR" sz="1600" dirty="0">
              <a:latin typeface="Cambria Math" panose="02040503050406030204" pitchFamily="18" charset="0"/>
            </a:endParaRPr>
          </a:p>
          <a:p>
            <a:r>
              <a:rPr lang="en-US" altLang="ko-KR" sz="1600" baseline="30000" dirty="0">
                <a:latin typeface="Cambria Math" panose="02040503050406030204" pitchFamily="18" charset="0"/>
              </a:rPr>
              <a:t>3</a:t>
            </a:r>
            <a:r>
              <a:rPr lang="ko-KR" altLang="en-US" sz="1600" dirty="0">
                <a:latin typeface="Cambria Math" panose="02040503050406030204" pitchFamily="18" charset="0"/>
              </a:rPr>
              <a:t>가천대학교</a:t>
            </a:r>
            <a:r>
              <a:rPr lang="en-US" altLang="ko-KR" sz="1600" dirty="0">
                <a:latin typeface="Cambria Math" panose="02040503050406030204" pitchFamily="18" charset="0"/>
              </a:rPr>
              <a:t>, </a:t>
            </a:r>
            <a:r>
              <a:rPr lang="ko-KR" altLang="en-US" sz="1600" dirty="0">
                <a:latin typeface="Cambria Math" panose="02040503050406030204" pitchFamily="18" charset="0"/>
              </a:rPr>
              <a:t>소프트웨어 학부</a:t>
            </a:r>
            <a:endParaRPr lang="en-US" altLang="ko-KR" sz="1600" dirty="0">
              <a:latin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1FDB0-F728-D585-15A9-67493DB2DFAF}"/>
              </a:ext>
            </a:extLst>
          </p:cNvPr>
          <p:cNvSpPr txBox="1"/>
          <p:nvPr/>
        </p:nvSpPr>
        <p:spPr>
          <a:xfrm>
            <a:off x="744931" y="382670"/>
            <a:ext cx="8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4E96"/>
                </a:solidFill>
              </a:rPr>
              <a:t>GOAT</a:t>
            </a:r>
            <a:endParaRPr lang="ko-KR" altLang="en-US" b="1" dirty="0">
              <a:solidFill>
                <a:srgbClr val="004E9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19DC8-8518-E4B2-730E-E535047BF47F}"/>
              </a:ext>
            </a:extLst>
          </p:cNvPr>
          <p:cNvSpPr txBox="1"/>
          <p:nvPr/>
        </p:nvSpPr>
        <p:spPr>
          <a:xfrm>
            <a:off x="1434129" y="382670"/>
            <a:ext cx="14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004E96"/>
                </a:solidFill>
              </a:rPr>
              <a:t>G</a:t>
            </a:r>
            <a:r>
              <a:rPr lang="en-US" altLang="ko-KR" sz="900" b="1" dirty="0" err="1"/>
              <a:t>achon</a:t>
            </a:r>
            <a:r>
              <a:rPr lang="en-US" altLang="ko-KR" sz="900" b="1" dirty="0"/>
              <a:t> </a:t>
            </a:r>
            <a:r>
              <a:rPr lang="en-US" altLang="ko-KR" sz="900" b="1" dirty="0">
                <a:solidFill>
                  <a:srgbClr val="004E96"/>
                </a:solidFill>
              </a:rPr>
              <a:t>O</a:t>
            </a:r>
            <a:r>
              <a:rPr lang="en-US" altLang="ko-KR" sz="900" b="1" dirty="0"/>
              <a:t>rganization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/>
              <a:t>of </a:t>
            </a:r>
            <a:r>
              <a:rPr lang="en-US" altLang="ko-KR" sz="900" b="1" dirty="0">
                <a:solidFill>
                  <a:srgbClr val="004E96"/>
                </a:solidFill>
              </a:rPr>
              <a:t>A</a:t>
            </a:r>
            <a:r>
              <a:rPr lang="en-US" altLang="ko-KR" sz="900" b="1" dirty="0"/>
              <a:t>erospace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 err="1">
                <a:solidFill>
                  <a:srgbClr val="004E96"/>
                </a:solidFill>
              </a:rPr>
              <a:t>T</a:t>
            </a:r>
            <a:r>
              <a:rPr lang="en-US" altLang="ko-KR" sz="900" b="1" dirty="0" err="1"/>
              <a:t>echnololgy</a:t>
            </a:r>
            <a:endParaRPr lang="ko-KR" altLang="en-US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20684-06F2-1CB3-C3FC-15928D8B583D}"/>
              </a:ext>
            </a:extLst>
          </p:cNvPr>
          <p:cNvSpPr txBox="1"/>
          <p:nvPr/>
        </p:nvSpPr>
        <p:spPr>
          <a:xfrm>
            <a:off x="9194531" y="363515"/>
            <a:ext cx="27567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한국추진공학회 춘계 학술대회</a:t>
            </a:r>
            <a:endParaRPr lang="en-US" altLang="ko-KR" sz="1300" dirty="0"/>
          </a:p>
          <a:p>
            <a:r>
              <a:rPr lang="ko-KR" altLang="en-US" sz="1300" dirty="0"/>
              <a:t>전국대학생로켓연합회 </a:t>
            </a:r>
            <a:r>
              <a:rPr lang="en-US" altLang="ko-KR" sz="1300" dirty="0"/>
              <a:t>NURA </a:t>
            </a:r>
            <a:r>
              <a:rPr lang="ko-KR" altLang="en-US" sz="1300" dirty="0"/>
              <a:t>세션</a:t>
            </a:r>
            <a:r>
              <a:rPr lang="en-US" altLang="ko-KR" sz="1300" dirty="0"/>
              <a:t>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684B7E-B11D-3DA8-D143-E625B993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7821E-C2AF-9E22-752D-5A6118C1D861}"/>
              </a:ext>
            </a:extLst>
          </p:cNvPr>
          <p:cNvSpPr txBox="1"/>
          <p:nvPr/>
        </p:nvSpPr>
        <p:spPr>
          <a:xfrm>
            <a:off x="3588659" y="5828993"/>
            <a:ext cx="6001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</a:rPr>
              <a:t>라마다프라자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 제주호텔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제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10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발표장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2023.05.25(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2" descr="한국추진공학회 by Jincheol Seo">
            <a:extLst>
              <a:ext uri="{FF2B5EF4-FFF2-40B4-BE49-F238E27FC236}">
                <a16:creationId xmlns:a16="http://schemas.microsoft.com/office/drawing/2014/main" id="{93C6814D-4838-4B7D-EE33-1235BAA1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688" y="385314"/>
            <a:ext cx="448843" cy="4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RA 전국대학교로켓연합회 - Home | Facebook">
            <a:extLst>
              <a:ext uri="{FF2B5EF4-FFF2-40B4-BE49-F238E27FC236}">
                <a16:creationId xmlns:a16="http://schemas.microsoft.com/office/drawing/2014/main" id="{FE9083C1-71B7-D699-C94E-4396806D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11" y="267599"/>
            <a:ext cx="779877" cy="7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4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실패 원인 분석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추진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44CFC8-AE69-DB11-DFC0-7606BA2156EC}"/>
              </a:ext>
            </a:extLst>
          </p:cNvPr>
          <p:cNvSpPr/>
          <p:nvPr/>
        </p:nvSpPr>
        <p:spPr>
          <a:xfrm>
            <a:off x="1793612" y="1837988"/>
            <a:ext cx="4843281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4966B6-CF7E-5B40-77C7-6CDE56689527}"/>
              </a:ext>
            </a:extLst>
          </p:cNvPr>
          <p:cNvSpPr txBox="1"/>
          <p:nvPr/>
        </p:nvSpPr>
        <p:spPr>
          <a:xfrm>
            <a:off x="2687144" y="1971201"/>
            <a:ext cx="332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주요 실패 원인 </a:t>
            </a:r>
            <a:r>
              <a:rPr lang="en-US" altLang="ko-KR" b="1" dirty="0"/>
              <a:t>(</a:t>
            </a:r>
            <a:r>
              <a:rPr lang="ko-KR" altLang="en-US" b="1" dirty="0" err="1"/>
              <a:t>이형제</a:t>
            </a:r>
            <a:r>
              <a:rPr lang="ko-KR" altLang="en-US" b="1" dirty="0"/>
              <a:t> 사용</a:t>
            </a:r>
            <a:r>
              <a:rPr lang="en-US" altLang="ko-KR" b="1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B7FE9C-CD65-BA8A-DDA3-1476E5705FF9}"/>
              </a:ext>
            </a:extLst>
          </p:cNvPr>
          <p:cNvSpPr txBox="1"/>
          <p:nvPr/>
        </p:nvSpPr>
        <p:spPr>
          <a:xfrm>
            <a:off x="8291598" y="1971201"/>
            <a:ext cx="11897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개선 방향</a:t>
            </a:r>
            <a:endParaRPr lang="en-US" altLang="ko-KR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2E48F0C-D3BC-5D34-1114-14968F12A491}"/>
              </a:ext>
            </a:extLst>
          </p:cNvPr>
          <p:cNvSpPr/>
          <p:nvPr/>
        </p:nvSpPr>
        <p:spPr>
          <a:xfrm>
            <a:off x="7446259" y="1837988"/>
            <a:ext cx="2820125" cy="4140396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927F6C6-62C4-4384-AE28-B96C6FB8D64D}"/>
              </a:ext>
            </a:extLst>
          </p:cNvPr>
          <p:cNvSpPr txBox="1">
            <a:spLocks/>
          </p:cNvSpPr>
          <p:nvPr/>
        </p:nvSpPr>
        <p:spPr>
          <a:xfrm>
            <a:off x="1925616" y="2637970"/>
            <a:ext cx="4513157" cy="2765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그레인 제작 과정에서 코어 몰드를 쉽게 제거하기 위해 이형제를 사용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1600" dirty="0" err="1"/>
              <a:t>그레인의</a:t>
            </a:r>
            <a:r>
              <a:rPr lang="ko-KR" altLang="en-US" sz="1600" dirty="0"/>
              <a:t> 연소 과정에 어떤 영향을 미치는지 연소 실험을 진행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사용한 이형제의 특성에 불연성이 있음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5A27E83-35B8-2D6A-0EFF-60DBF11A9B40}"/>
              </a:ext>
            </a:extLst>
          </p:cNvPr>
          <p:cNvSpPr txBox="1">
            <a:spLocks/>
          </p:cNvSpPr>
          <p:nvPr/>
        </p:nvSpPr>
        <p:spPr>
          <a:xfrm>
            <a:off x="7600246" y="2633907"/>
            <a:ext cx="2572454" cy="315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그레인 제작 시 </a:t>
            </a:r>
            <a:r>
              <a:rPr lang="ko-KR" altLang="en-US" sz="1600" dirty="0" err="1"/>
              <a:t>이형제</a:t>
            </a:r>
            <a:r>
              <a:rPr lang="ko-KR" altLang="en-US" sz="1600" dirty="0"/>
              <a:t> 사용을 하지 않거나 </a:t>
            </a:r>
            <a:r>
              <a:rPr lang="en-US" altLang="ko-KR" sz="1600" dirty="0"/>
              <a:t>   </a:t>
            </a:r>
            <a:r>
              <a:rPr lang="ko-KR" altLang="en-US" sz="1600" dirty="0"/>
              <a:t>이형제를 사용하더라도 제거할 수 있는 방법을 모색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다른 방식으로 몰드   코어를 쉽게 제거하는 방식을 모색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5114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실패 원인 분석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추진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44CFC8-AE69-DB11-DFC0-7606BA2156EC}"/>
              </a:ext>
            </a:extLst>
          </p:cNvPr>
          <p:cNvSpPr/>
          <p:nvPr/>
        </p:nvSpPr>
        <p:spPr>
          <a:xfrm>
            <a:off x="1793612" y="1837988"/>
            <a:ext cx="4843281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4966B6-CF7E-5B40-77C7-6CDE56689527}"/>
              </a:ext>
            </a:extLst>
          </p:cNvPr>
          <p:cNvSpPr txBox="1"/>
          <p:nvPr/>
        </p:nvSpPr>
        <p:spPr>
          <a:xfrm>
            <a:off x="2687144" y="1971201"/>
            <a:ext cx="332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주요 실패 원인 </a:t>
            </a:r>
            <a:r>
              <a:rPr lang="en-US" altLang="ko-KR" b="1" dirty="0"/>
              <a:t>(</a:t>
            </a:r>
            <a:r>
              <a:rPr lang="ko-KR" altLang="en-US" b="1" dirty="0" err="1"/>
              <a:t>이형제</a:t>
            </a:r>
            <a:r>
              <a:rPr lang="ko-KR" altLang="en-US" b="1" dirty="0"/>
              <a:t> 사용</a:t>
            </a:r>
            <a:r>
              <a:rPr lang="en-US" altLang="ko-KR" b="1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B7FE9C-CD65-BA8A-DDA3-1476E5705FF9}"/>
              </a:ext>
            </a:extLst>
          </p:cNvPr>
          <p:cNvSpPr txBox="1"/>
          <p:nvPr/>
        </p:nvSpPr>
        <p:spPr>
          <a:xfrm>
            <a:off x="8291598" y="1971201"/>
            <a:ext cx="11897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개선 방향</a:t>
            </a:r>
            <a:endParaRPr lang="en-US" altLang="ko-KR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2E48F0C-D3BC-5D34-1114-14968F12A491}"/>
              </a:ext>
            </a:extLst>
          </p:cNvPr>
          <p:cNvSpPr/>
          <p:nvPr/>
        </p:nvSpPr>
        <p:spPr>
          <a:xfrm>
            <a:off x="7446259" y="1837988"/>
            <a:ext cx="2820125" cy="4140396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927F6C6-62C4-4384-AE28-B96C6FB8D64D}"/>
              </a:ext>
            </a:extLst>
          </p:cNvPr>
          <p:cNvSpPr txBox="1">
            <a:spLocks/>
          </p:cNvSpPr>
          <p:nvPr/>
        </p:nvSpPr>
        <p:spPr>
          <a:xfrm>
            <a:off x="1925616" y="2637970"/>
            <a:ext cx="4513157" cy="2765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그레인 제작 과정에서 코어 몰드를 쉽게 제거하기 위해 이형제를 사용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1600" dirty="0" err="1"/>
              <a:t>그레인의</a:t>
            </a:r>
            <a:r>
              <a:rPr lang="ko-KR" altLang="en-US" sz="1600" dirty="0"/>
              <a:t> 연소 과정에 어떤 영향을 미치는지 연소 실험을 진행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사용한 이형제의 특성에 불연성이 있음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5A27E83-35B8-2D6A-0EFF-60DBF11A9B40}"/>
              </a:ext>
            </a:extLst>
          </p:cNvPr>
          <p:cNvSpPr txBox="1">
            <a:spLocks/>
          </p:cNvSpPr>
          <p:nvPr/>
        </p:nvSpPr>
        <p:spPr>
          <a:xfrm>
            <a:off x="7600246" y="2633907"/>
            <a:ext cx="2572454" cy="315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그레인 제작 시 </a:t>
            </a:r>
            <a:r>
              <a:rPr lang="ko-KR" altLang="en-US" sz="1600" dirty="0" err="1"/>
              <a:t>이형제</a:t>
            </a:r>
            <a:r>
              <a:rPr lang="ko-KR" altLang="en-US" sz="1600" dirty="0"/>
              <a:t> 사용을 하지 않거나 </a:t>
            </a:r>
            <a:r>
              <a:rPr lang="en-US" altLang="ko-KR" sz="1600" dirty="0"/>
              <a:t>   </a:t>
            </a:r>
            <a:r>
              <a:rPr lang="ko-KR" altLang="en-US" sz="1600" dirty="0"/>
              <a:t>이형제를 사용하더라도 제거할 수 있는 방법을 모색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다른 방식으로 몰드   코어를 쉽게 제거하는 방식을 모색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DADDE0-FDC2-1130-4079-AFA82898E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5" y="2438611"/>
            <a:ext cx="11025069" cy="13693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1561B-FAB0-3B8F-57D4-41726D0F7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5" y="3775361"/>
            <a:ext cx="1102506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1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FDDE3-C83F-EB22-F073-567B6E09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920" y="2766218"/>
            <a:ext cx="2042160" cy="1325563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개선점</a:t>
            </a:r>
          </a:p>
        </p:txBody>
      </p:sp>
    </p:spTree>
    <p:extLst>
      <p:ext uri="{BB962C8B-B14F-4D97-AF65-F5344CB8AC3E}">
        <p14:creationId xmlns:p14="http://schemas.microsoft.com/office/powerpoint/2010/main" val="295900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낙하산 사출 개선점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44CFC8-AE69-DB11-DFC0-7606BA2156EC}"/>
              </a:ext>
            </a:extLst>
          </p:cNvPr>
          <p:cNvSpPr/>
          <p:nvPr/>
        </p:nvSpPr>
        <p:spPr>
          <a:xfrm>
            <a:off x="1213843" y="1857866"/>
            <a:ext cx="4377482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4966B6-CF7E-5B40-77C7-6CDE56689527}"/>
              </a:ext>
            </a:extLst>
          </p:cNvPr>
          <p:cNvSpPr txBox="1"/>
          <p:nvPr/>
        </p:nvSpPr>
        <p:spPr>
          <a:xfrm>
            <a:off x="2322166" y="2008598"/>
            <a:ext cx="210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22</a:t>
            </a:r>
            <a:r>
              <a:rPr lang="ko-KR" altLang="en-US" b="1" dirty="0"/>
              <a:t>년 낙하산 사출</a:t>
            </a:r>
            <a:endParaRPr lang="en-US" altLang="ko-KR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B7FE9C-CD65-BA8A-DDA3-1476E5705FF9}"/>
              </a:ext>
            </a:extLst>
          </p:cNvPr>
          <p:cNvSpPr txBox="1"/>
          <p:nvPr/>
        </p:nvSpPr>
        <p:spPr>
          <a:xfrm>
            <a:off x="7351128" y="2008598"/>
            <a:ext cx="19992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23</a:t>
            </a:r>
            <a:r>
              <a:rPr lang="ko-KR" altLang="en-US" b="1" dirty="0"/>
              <a:t>년 낙하산 사출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F42375-F7A5-0A87-F394-852378F8CB9C}"/>
              </a:ext>
            </a:extLst>
          </p:cNvPr>
          <p:cNvSpPr/>
          <p:nvPr/>
        </p:nvSpPr>
        <p:spPr>
          <a:xfrm>
            <a:off x="6261628" y="1854010"/>
            <a:ext cx="4377482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4018C-F6D8-21F1-1599-540C096ACFCD}"/>
              </a:ext>
            </a:extLst>
          </p:cNvPr>
          <p:cNvSpPr txBox="1"/>
          <p:nvPr/>
        </p:nvSpPr>
        <p:spPr>
          <a:xfrm>
            <a:off x="1460810" y="4496518"/>
            <a:ext cx="383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243136B-E12B-DAEF-FFFC-1E895E540C4B}"/>
              </a:ext>
            </a:extLst>
          </p:cNvPr>
          <p:cNvSpPr txBox="1">
            <a:spLocks/>
          </p:cNvSpPr>
          <p:nvPr/>
        </p:nvSpPr>
        <p:spPr>
          <a:xfrm>
            <a:off x="8573332" y="3183972"/>
            <a:ext cx="1999266" cy="1799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 err="1">
                <a:sym typeface="Wingdings" panose="05000000000000000000" pitchFamily="2" charset="2"/>
              </a:rPr>
              <a:t>노즈콘</a:t>
            </a:r>
            <a:r>
              <a:rPr lang="ko-KR" altLang="en-US" sz="1600" dirty="0">
                <a:sym typeface="Wingdings" panose="05000000000000000000" pitchFamily="2" charset="2"/>
              </a:rPr>
              <a:t> 사출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7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스프링과 걸쇠를 활용한 기계적  사출 방식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E69B71-56FF-AFDF-54FA-5B36557DB533}"/>
              </a:ext>
            </a:extLst>
          </p:cNvPr>
          <p:cNvGrpSpPr/>
          <p:nvPr/>
        </p:nvGrpSpPr>
        <p:grpSpPr>
          <a:xfrm>
            <a:off x="1582774" y="2660248"/>
            <a:ext cx="3639620" cy="2865426"/>
            <a:chOff x="1552890" y="2528661"/>
            <a:chExt cx="3639620" cy="286542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A19E501-A942-C8A5-F091-65F77E67CB3E}"/>
                </a:ext>
              </a:extLst>
            </p:cNvPr>
            <p:cNvGrpSpPr/>
            <p:nvPr/>
          </p:nvGrpSpPr>
          <p:grpSpPr>
            <a:xfrm>
              <a:off x="1552890" y="2528661"/>
              <a:ext cx="3639620" cy="1494709"/>
              <a:chOff x="6570886" y="4008571"/>
              <a:chExt cx="1674265" cy="71274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AD96D6A-229A-A6AF-3D0B-5D47EB44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561" t="36000" r="12251" b="30212"/>
              <a:stretch/>
            </p:blipFill>
            <p:spPr>
              <a:xfrm>
                <a:off x="7197988" y="4008571"/>
                <a:ext cx="1047163" cy="712742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F3123AA-4E63-3573-56BC-A10BAE1751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5765" t="36000" r="37442" b="30212"/>
              <a:stretch/>
            </p:blipFill>
            <p:spPr>
              <a:xfrm>
                <a:off x="6570886" y="4008571"/>
                <a:ext cx="582106" cy="712742"/>
              </a:xfrm>
              <a:prstGeom prst="rect">
                <a:avLst/>
              </a:prstGeom>
            </p:spPr>
          </p:pic>
        </p:grpSp>
        <p:sp>
          <p:nvSpPr>
            <p:cNvPr id="20" name="내용 개체 틀 2">
              <a:extLst>
                <a:ext uri="{FF2B5EF4-FFF2-40B4-BE49-F238E27FC236}">
                  <a16:creationId xmlns:a16="http://schemas.microsoft.com/office/drawing/2014/main" id="{2B3B4819-8A9B-070B-4094-08BEE548642D}"/>
                </a:ext>
              </a:extLst>
            </p:cNvPr>
            <p:cNvSpPr txBox="1">
              <a:spLocks/>
            </p:cNvSpPr>
            <p:nvPr/>
          </p:nvSpPr>
          <p:spPr>
            <a:xfrm>
              <a:off x="1557959" y="4031506"/>
              <a:ext cx="3634551" cy="13625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sz="1600" dirty="0">
                <a:sym typeface="Wingdings" panose="05000000000000000000" pitchFamily="2" charset="2"/>
              </a:endParaRPr>
            </a:p>
            <a:p>
              <a:r>
                <a:rPr lang="ko-KR" altLang="en-US" sz="1600" dirty="0">
                  <a:sym typeface="Wingdings" panose="05000000000000000000" pitchFamily="2" charset="2"/>
                </a:rPr>
                <a:t>측면 사출</a:t>
              </a:r>
              <a:endParaRPr lang="en-US" altLang="ko-KR" sz="1600" dirty="0">
                <a:sym typeface="Wingdings" panose="05000000000000000000" pitchFamily="2" charset="2"/>
              </a:endParaRPr>
            </a:p>
            <a:p>
              <a:pPr marL="0" indent="0">
                <a:buNone/>
              </a:pPr>
              <a:endParaRPr lang="en-US" altLang="ko-KR" sz="700" dirty="0">
                <a:sym typeface="Wingdings" panose="05000000000000000000" pitchFamily="2" charset="2"/>
              </a:endParaRPr>
            </a:p>
            <a:p>
              <a:r>
                <a:rPr lang="ko-KR" altLang="en-US" sz="1600" dirty="0">
                  <a:sym typeface="Wingdings" panose="05000000000000000000" pitchFamily="2" charset="2"/>
                </a:rPr>
                <a:t>스프링 경첩 사용</a:t>
              </a:r>
              <a:endParaRPr lang="en-US" altLang="ko-KR" sz="1600" dirty="0">
                <a:sym typeface="Wingdings" panose="05000000000000000000" pitchFamily="2" charset="2"/>
              </a:endParaRPr>
            </a:p>
            <a:p>
              <a:pPr marL="0" indent="0">
                <a:buNone/>
              </a:pPr>
              <a:endParaRPr lang="en-US" altLang="ko-KR" sz="1600" dirty="0">
                <a:sym typeface="Wingdings" panose="05000000000000000000" pitchFamily="2" charset="2"/>
              </a:endParaRPr>
            </a:p>
          </p:txBody>
        </p:sp>
      </p:grpSp>
      <p:pic>
        <p:nvPicPr>
          <p:cNvPr id="2" name="낙하산사출장치">
            <a:hlinkClick r:id="" action="ppaction://media"/>
            <a:extLst>
              <a:ext uri="{FF2B5EF4-FFF2-40B4-BE49-F238E27FC236}">
                <a16:creationId xmlns:a16="http://schemas.microsoft.com/office/drawing/2014/main" id="{08B48A5B-B448-B42E-1C41-88EB295C7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1889" y="2474770"/>
            <a:ext cx="1799823" cy="32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9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낙하산 사출 개선점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44CFC8-AE69-DB11-DFC0-7606BA2156EC}"/>
              </a:ext>
            </a:extLst>
          </p:cNvPr>
          <p:cNvSpPr/>
          <p:nvPr/>
        </p:nvSpPr>
        <p:spPr>
          <a:xfrm>
            <a:off x="1213843" y="1857866"/>
            <a:ext cx="4377482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4966B6-CF7E-5B40-77C7-6CDE56689527}"/>
              </a:ext>
            </a:extLst>
          </p:cNvPr>
          <p:cNvSpPr txBox="1"/>
          <p:nvPr/>
        </p:nvSpPr>
        <p:spPr>
          <a:xfrm>
            <a:off x="2322166" y="2008598"/>
            <a:ext cx="210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22</a:t>
            </a:r>
            <a:r>
              <a:rPr lang="ko-KR" altLang="en-US" b="1" dirty="0"/>
              <a:t>년 낙하산 사출</a:t>
            </a:r>
            <a:endParaRPr lang="en-US" altLang="ko-KR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B7FE9C-CD65-BA8A-DDA3-1476E5705FF9}"/>
              </a:ext>
            </a:extLst>
          </p:cNvPr>
          <p:cNvSpPr txBox="1"/>
          <p:nvPr/>
        </p:nvSpPr>
        <p:spPr>
          <a:xfrm>
            <a:off x="7351128" y="1942116"/>
            <a:ext cx="19992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23</a:t>
            </a:r>
            <a:r>
              <a:rPr lang="ko-KR" altLang="en-US" b="1" dirty="0"/>
              <a:t>년 낙하산 사출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F42375-F7A5-0A87-F394-852378F8CB9C}"/>
              </a:ext>
            </a:extLst>
          </p:cNvPr>
          <p:cNvSpPr/>
          <p:nvPr/>
        </p:nvSpPr>
        <p:spPr>
          <a:xfrm>
            <a:off x="6261628" y="1854010"/>
            <a:ext cx="4377482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4018C-F6D8-21F1-1599-540C096ACFCD}"/>
              </a:ext>
            </a:extLst>
          </p:cNvPr>
          <p:cNvSpPr txBox="1"/>
          <p:nvPr/>
        </p:nvSpPr>
        <p:spPr>
          <a:xfrm>
            <a:off x="1460810" y="4496518"/>
            <a:ext cx="383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243136B-E12B-DAEF-FFFC-1E895E540C4B}"/>
              </a:ext>
            </a:extLst>
          </p:cNvPr>
          <p:cNvSpPr txBox="1">
            <a:spLocks/>
          </p:cNvSpPr>
          <p:nvPr/>
        </p:nvSpPr>
        <p:spPr>
          <a:xfrm>
            <a:off x="8573332" y="3183972"/>
            <a:ext cx="1999266" cy="136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 err="1">
                <a:sym typeface="Wingdings" panose="05000000000000000000" pitchFamily="2" charset="2"/>
              </a:rPr>
              <a:t>노즈콘</a:t>
            </a:r>
            <a:r>
              <a:rPr lang="ko-KR" altLang="en-US" sz="1600" dirty="0">
                <a:sym typeface="Wingdings" panose="05000000000000000000" pitchFamily="2" charset="2"/>
              </a:rPr>
              <a:t> 사출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7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스프링과 걸쇠를 활용한 기계적  사출 방법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E69B71-56FF-AFDF-54FA-5B36557DB533}"/>
              </a:ext>
            </a:extLst>
          </p:cNvPr>
          <p:cNvGrpSpPr/>
          <p:nvPr/>
        </p:nvGrpSpPr>
        <p:grpSpPr>
          <a:xfrm>
            <a:off x="1582774" y="2660248"/>
            <a:ext cx="3639620" cy="2865426"/>
            <a:chOff x="1552890" y="2528661"/>
            <a:chExt cx="3639620" cy="286542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A19E501-A942-C8A5-F091-65F77E67CB3E}"/>
                </a:ext>
              </a:extLst>
            </p:cNvPr>
            <p:cNvGrpSpPr/>
            <p:nvPr/>
          </p:nvGrpSpPr>
          <p:grpSpPr>
            <a:xfrm>
              <a:off x="1552890" y="2528661"/>
              <a:ext cx="3639620" cy="1494709"/>
              <a:chOff x="6570886" y="4008571"/>
              <a:chExt cx="1674265" cy="71274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AD96D6A-229A-A6AF-3D0B-5D47EB44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561" t="36000" r="12251" b="30212"/>
              <a:stretch/>
            </p:blipFill>
            <p:spPr>
              <a:xfrm>
                <a:off x="7197988" y="4008571"/>
                <a:ext cx="1047163" cy="712742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F3123AA-4E63-3573-56BC-A10BAE1751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5765" t="36000" r="37442" b="30212"/>
              <a:stretch/>
            </p:blipFill>
            <p:spPr>
              <a:xfrm>
                <a:off x="6570886" y="4008571"/>
                <a:ext cx="582106" cy="712742"/>
              </a:xfrm>
              <a:prstGeom prst="rect">
                <a:avLst/>
              </a:prstGeom>
            </p:spPr>
          </p:pic>
        </p:grpSp>
        <p:sp>
          <p:nvSpPr>
            <p:cNvPr id="20" name="내용 개체 틀 2">
              <a:extLst>
                <a:ext uri="{FF2B5EF4-FFF2-40B4-BE49-F238E27FC236}">
                  <a16:creationId xmlns:a16="http://schemas.microsoft.com/office/drawing/2014/main" id="{2B3B4819-8A9B-070B-4094-08BEE548642D}"/>
                </a:ext>
              </a:extLst>
            </p:cNvPr>
            <p:cNvSpPr txBox="1">
              <a:spLocks/>
            </p:cNvSpPr>
            <p:nvPr/>
          </p:nvSpPr>
          <p:spPr>
            <a:xfrm>
              <a:off x="1557959" y="4031506"/>
              <a:ext cx="3634551" cy="13625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sz="1600" dirty="0">
                <a:sym typeface="Wingdings" panose="05000000000000000000" pitchFamily="2" charset="2"/>
              </a:endParaRPr>
            </a:p>
            <a:p>
              <a:r>
                <a:rPr lang="ko-KR" altLang="en-US" sz="1600" dirty="0">
                  <a:sym typeface="Wingdings" panose="05000000000000000000" pitchFamily="2" charset="2"/>
                </a:rPr>
                <a:t>측면 사출</a:t>
              </a:r>
              <a:endParaRPr lang="en-US" altLang="ko-KR" sz="1600" dirty="0">
                <a:sym typeface="Wingdings" panose="05000000000000000000" pitchFamily="2" charset="2"/>
              </a:endParaRPr>
            </a:p>
            <a:p>
              <a:pPr marL="0" indent="0">
                <a:buNone/>
              </a:pPr>
              <a:endParaRPr lang="en-US" altLang="ko-KR" sz="700" dirty="0">
                <a:sym typeface="Wingdings" panose="05000000000000000000" pitchFamily="2" charset="2"/>
              </a:endParaRPr>
            </a:p>
            <a:p>
              <a:r>
                <a:rPr lang="ko-KR" altLang="en-US" sz="1600" dirty="0">
                  <a:sym typeface="Wingdings" panose="05000000000000000000" pitchFamily="2" charset="2"/>
                </a:rPr>
                <a:t>스프링 경첩 사용</a:t>
              </a:r>
              <a:endParaRPr lang="en-US" altLang="ko-KR" sz="1600" dirty="0">
                <a:sym typeface="Wingdings" panose="05000000000000000000" pitchFamily="2" charset="2"/>
              </a:endParaRPr>
            </a:p>
            <a:p>
              <a:pPr marL="0" indent="0">
                <a:buNone/>
              </a:pPr>
              <a:endParaRPr lang="en-US" altLang="ko-KR" sz="1600" dirty="0">
                <a:sym typeface="Wingdings" panose="05000000000000000000" pitchFamily="2" charset="2"/>
              </a:endParaRPr>
            </a:p>
          </p:txBody>
        </p:sp>
      </p:grpSp>
      <p:pic>
        <p:nvPicPr>
          <p:cNvPr id="2" name="낙하산사출장치">
            <a:hlinkClick r:id="" action="ppaction://media"/>
            <a:extLst>
              <a:ext uri="{FF2B5EF4-FFF2-40B4-BE49-F238E27FC236}">
                <a16:creationId xmlns:a16="http://schemas.microsoft.com/office/drawing/2014/main" id="{08B48A5B-B448-B42E-1C41-88EB295C7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1889" y="2474770"/>
            <a:ext cx="1799823" cy="3287436"/>
          </a:xfrm>
          <a:prstGeom prst="rect">
            <a:avLst/>
          </a:prstGeom>
        </p:spPr>
      </p:pic>
      <p:pic>
        <p:nvPicPr>
          <p:cNvPr id="3" name="그림 2" descr="블랙, 실내, 스툴이(가) 표시된 사진&#10;&#10;자동 생성된 설명">
            <a:extLst>
              <a:ext uri="{FF2B5EF4-FFF2-40B4-BE49-F238E27FC236}">
                <a16:creationId xmlns:a16="http://schemas.microsoft.com/office/drawing/2014/main" id="{B2F507F5-8EE1-2536-A4B7-2A7D3C67A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317" y="1690688"/>
            <a:ext cx="2757883" cy="45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52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페이로드 개선점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44CFC8-AE69-DB11-DFC0-7606BA2156EC}"/>
              </a:ext>
            </a:extLst>
          </p:cNvPr>
          <p:cNvSpPr/>
          <p:nvPr/>
        </p:nvSpPr>
        <p:spPr>
          <a:xfrm>
            <a:off x="1213843" y="1857866"/>
            <a:ext cx="4377482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4966B6-CF7E-5B40-77C7-6CDE56689527}"/>
              </a:ext>
            </a:extLst>
          </p:cNvPr>
          <p:cNvSpPr txBox="1"/>
          <p:nvPr/>
        </p:nvSpPr>
        <p:spPr>
          <a:xfrm>
            <a:off x="2519513" y="2002994"/>
            <a:ext cx="171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22</a:t>
            </a:r>
            <a:r>
              <a:rPr lang="ko-KR" altLang="en-US" b="1" dirty="0"/>
              <a:t>년 페이로드</a:t>
            </a:r>
            <a:endParaRPr lang="en-US" altLang="ko-KR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B7FE9C-CD65-BA8A-DDA3-1476E5705FF9}"/>
              </a:ext>
            </a:extLst>
          </p:cNvPr>
          <p:cNvSpPr txBox="1"/>
          <p:nvPr/>
        </p:nvSpPr>
        <p:spPr>
          <a:xfrm>
            <a:off x="7607029" y="1966067"/>
            <a:ext cx="168668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23</a:t>
            </a:r>
            <a:r>
              <a:rPr lang="ko-KR" altLang="en-US" b="1" dirty="0"/>
              <a:t>년 페이로드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F42375-F7A5-0A87-F394-852378F8CB9C}"/>
              </a:ext>
            </a:extLst>
          </p:cNvPr>
          <p:cNvSpPr/>
          <p:nvPr/>
        </p:nvSpPr>
        <p:spPr>
          <a:xfrm>
            <a:off x="6261628" y="1854010"/>
            <a:ext cx="4377482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4018C-F6D8-21F1-1599-540C096ACFCD}"/>
              </a:ext>
            </a:extLst>
          </p:cNvPr>
          <p:cNvSpPr txBox="1"/>
          <p:nvPr/>
        </p:nvSpPr>
        <p:spPr>
          <a:xfrm>
            <a:off x="1460810" y="4496518"/>
            <a:ext cx="383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3" name="그림 2" descr="전기 배선, 케이블, 전자제품, 전자 공학이(가) 표시된 사진&#10;&#10;자동 생성된 설명">
            <a:extLst>
              <a:ext uri="{FF2B5EF4-FFF2-40B4-BE49-F238E27FC236}">
                <a16:creationId xmlns:a16="http://schemas.microsoft.com/office/drawing/2014/main" id="{B13E2A87-B3D0-CC04-E47A-79E926F5D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10" y="2539504"/>
            <a:ext cx="1376630" cy="3023599"/>
          </a:xfrm>
          <a:prstGeom prst="rect">
            <a:avLst/>
          </a:prstGeom>
        </p:spPr>
      </p:pic>
      <p:pic>
        <p:nvPicPr>
          <p:cNvPr id="14" name="그림 13" descr="실내, 선반이(가) 표시된 사진&#10;&#10;자동 생성된 설명">
            <a:extLst>
              <a:ext uri="{FF2B5EF4-FFF2-40B4-BE49-F238E27FC236}">
                <a16:creationId xmlns:a16="http://schemas.microsoft.com/office/drawing/2014/main" id="{4485AFD0-AA08-91F3-AF0C-E6399808B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96" y="2539503"/>
            <a:ext cx="1624348" cy="3023599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B04F6C6F-9624-2B26-75FD-DD1E0FFE4C72}"/>
              </a:ext>
            </a:extLst>
          </p:cNvPr>
          <p:cNvSpPr/>
          <p:nvPr/>
        </p:nvSpPr>
        <p:spPr>
          <a:xfrm rot="16200000">
            <a:off x="5352636" y="3560340"/>
            <a:ext cx="1155472" cy="716883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69B0D58E-8FFD-6E35-74F4-33A5FA7D42A3}"/>
              </a:ext>
            </a:extLst>
          </p:cNvPr>
          <p:cNvSpPr txBox="1">
            <a:spLocks/>
          </p:cNvSpPr>
          <p:nvPr/>
        </p:nvSpPr>
        <p:spPr>
          <a:xfrm>
            <a:off x="2871120" y="2987596"/>
            <a:ext cx="2336609" cy="2441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보조배터리 사용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알루미늄 빔 사용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종이 지관 사용</a:t>
            </a:r>
            <a:endParaRPr lang="en-US" altLang="ko-KR" sz="1600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0592980-8C33-6721-CEB0-C22159A828D2}"/>
              </a:ext>
            </a:extLst>
          </p:cNvPr>
          <p:cNvSpPr txBox="1">
            <a:spLocks/>
          </p:cNvSpPr>
          <p:nvPr/>
        </p:nvSpPr>
        <p:spPr>
          <a:xfrm>
            <a:off x="8177527" y="2706376"/>
            <a:ext cx="2553663" cy="3004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/>
              <a:t>라즈베리파이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충전모듈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스탠드오프 사용</a:t>
            </a:r>
            <a:r>
              <a:rPr lang="en-US" altLang="ko-KR" sz="1600" dirty="0"/>
              <a:t>      (</a:t>
            </a:r>
            <a:r>
              <a:rPr lang="ko-KR" altLang="en-US" sz="1600" dirty="0"/>
              <a:t>모듈화</a:t>
            </a:r>
            <a:r>
              <a:rPr lang="en-US" altLang="ko-KR" sz="1600" dirty="0"/>
              <a:t>, </a:t>
            </a:r>
            <a:r>
              <a:rPr lang="ko-KR" altLang="en-US" sz="1600" dirty="0"/>
              <a:t>하우징 효율↑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PC</a:t>
            </a:r>
            <a:r>
              <a:rPr lang="ko-KR" altLang="en-US" sz="1600" dirty="0"/>
              <a:t>관 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2153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F4391-4F1A-9E37-220A-29BEC273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590" y="2766218"/>
            <a:ext cx="2750820" cy="1325563"/>
          </a:xfrm>
        </p:spPr>
        <p:txBody>
          <a:bodyPr/>
          <a:lstStyle/>
          <a:p>
            <a:r>
              <a:rPr lang="ko-KR" altLang="en-US" b="1" dirty="0"/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437275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통신 실험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5F3BBAB-C704-BD6A-53FC-845EEAD3F3FF}"/>
              </a:ext>
            </a:extLst>
          </p:cNvPr>
          <p:cNvSpPr txBox="1">
            <a:spLocks/>
          </p:cNvSpPr>
          <p:nvPr/>
        </p:nvSpPr>
        <p:spPr>
          <a:xfrm>
            <a:off x="1357271" y="2561589"/>
            <a:ext cx="5905677" cy="3502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sz="1600" dirty="0"/>
              <a:t>송수신 위치를 고정하고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단일문자 </a:t>
            </a:r>
            <a:r>
              <a:rPr lang="en-US" altLang="ko-KR" sz="1600" dirty="0"/>
              <a:t>‘a’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통신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송수신 위치를 변화시키고</a:t>
            </a:r>
            <a:r>
              <a:rPr lang="en-US" altLang="ko-KR" sz="1600" dirty="0"/>
              <a:t>, </a:t>
            </a:r>
            <a:r>
              <a:rPr lang="ko-KR" altLang="en-US" sz="1600" dirty="0"/>
              <a:t>단일문자 </a:t>
            </a:r>
            <a:r>
              <a:rPr lang="en-US" altLang="ko-KR" sz="1600" dirty="0"/>
              <a:t>‘a‘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통신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송수신 위치를 고정하고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무작위의 문자열로 통신</a:t>
            </a:r>
            <a:endParaRPr lang="en-US" altLang="ko-KR" sz="1600" dirty="0"/>
          </a:p>
          <a:p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587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1.</a:t>
            </a:r>
            <a:r>
              <a:rPr lang="ko-KR" altLang="en-US" sz="2800" b="1" dirty="0"/>
              <a:t> 송수신 위치 고정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단일문자 </a:t>
            </a:r>
            <a:r>
              <a:rPr lang="en-US" altLang="ko-KR" sz="2800" b="1" dirty="0"/>
              <a:t>‘a’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송수신 위치 및 통신 시간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1A359-1CDE-5667-2163-D8551B79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71" y="2597502"/>
            <a:ext cx="5191230" cy="3449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A5A77-8537-AA55-30C1-3F85EB121977}"/>
              </a:ext>
            </a:extLst>
          </p:cNvPr>
          <p:cNvSpPr txBox="1"/>
          <p:nvPr/>
        </p:nvSpPr>
        <p:spPr>
          <a:xfrm>
            <a:off x="7152949" y="3243224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송수신 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200m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송수신 위치</a:t>
            </a:r>
            <a:r>
              <a:rPr lang="en-US" altLang="ko-KR" dirty="0"/>
              <a:t>: A</a:t>
            </a:r>
            <a:r>
              <a:rPr lang="ko-KR" altLang="en-US" dirty="0"/>
              <a:t>점부터 </a:t>
            </a:r>
            <a:r>
              <a:rPr lang="en-US" altLang="ko-KR" dirty="0"/>
              <a:t>B</a:t>
            </a:r>
            <a:r>
              <a:rPr lang="ko-KR" altLang="en-US" dirty="0"/>
              <a:t>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통신 시간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초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305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1.</a:t>
            </a:r>
            <a:r>
              <a:rPr lang="ko-KR" altLang="en-US" sz="2800" b="1" dirty="0"/>
              <a:t> 송수신 위치 고정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단일문자 </a:t>
            </a:r>
            <a:r>
              <a:rPr lang="en-US" altLang="ko-KR" sz="2800" b="1" dirty="0"/>
              <a:t>‘a’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데이터 사진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A5A77-8537-AA55-30C1-3F85EB121977}"/>
              </a:ext>
            </a:extLst>
          </p:cNvPr>
          <p:cNvSpPr txBox="1"/>
          <p:nvPr/>
        </p:nvSpPr>
        <p:spPr>
          <a:xfrm>
            <a:off x="5463485" y="3005746"/>
            <a:ext cx="479521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정보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dirty="0"/>
              <a:t>  (1) Response Time* (</a:t>
            </a:r>
            <a:r>
              <a:rPr lang="ko-KR" altLang="en-US" dirty="0"/>
              <a:t>데이터 응답시간</a:t>
            </a:r>
            <a:r>
              <a:rPr lang="en-US" altLang="ko-KR" dirty="0"/>
              <a:t>)</a:t>
            </a:r>
          </a:p>
          <a:p>
            <a:endParaRPr lang="en-US" altLang="ko-KR" sz="400" dirty="0"/>
          </a:p>
          <a:p>
            <a:r>
              <a:rPr lang="en-US" altLang="ko-KR" dirty="0"/>
              <a:t>  (2) Success Rate (</a:t>
            </a:r>
            <a:r>
              <a:rPr lang="ko-KR" altLang="en-US" dirty="0"/>
              <a:t>성공률</a:t>
            </a:r>
            <a:r>
              <a:rPr lang="en-US" altLang="ko-KR" dirty="0"/>
              <a:t>)</a:t>
            </a:r>
          </a:p>
          <a:p>
            <a:endParaRPr lang="en-US" altLang="ko-KR" sz="400" dirty="0"/>
          </a:p>
          <a:p>
            <a:r>
              <a:rPr lang="en-US" altLang="ko-KR" dirty="0"/>
              <a:t>  (3) Mean Response Time (</a:t>
            </a:r>
            <a:r>
              <a:rPr lang="ko-KR" altLang="en-US" dirty="0"/>
              <a:t>평균 응답시간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단일문자 </a:t>
            </a:r>
            <a:r>
              <a:rPr lang="en-US" altLang="ko-KR" dirty="0"/>
              <a:t>‘a’</a:t>
            </a:r>
            <a:r>
              <a:rPr lang="ko-KR" altLang="en-US" dirty="0"/>
              <a:t>를 주고받음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F3598F-5E2B-58D6-1187-F451D4F7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71" y="2430852"/>
            <a:ext cx="3854111" cy="3786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F2E63-8B10-9252-8E1E-9AAB9C624931}"/>
              </a:ext>
            </a:extLst>
          </p:cNvPr>
          <p:cNvSpPr txBox="1"/>
          <p:nvPr/>
        </p:nvSpPr>
        <p:spPr>
          <a:xfrm>
            <a:off x="5463485" y="5692656"/>
            <a:ext cx="56233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*Response Time : </a:t>
            </a:r>
            <a:r>
              <a:rPr lang="ko-KR" altLang="en-US" sz="1400" dirty="0"/>
              <a:t>데이터를 송신하는 순간부터 </a:t>
            </a:r>
            <a:endParaRPr lang="en-US" altLang="ko-KR" sz="1400" dirty="0"/>
          </a:p>
          <a:p>
            <a:r>
              <a:rPr lang="en-US" altLang="ko-KR" sz="1400" dirty="0"/>
              <a:t>                       </a:t>
            </a:r>
            <a:r>
              <a:rPr lang="ko-KR" altLang="en-US" sz="1400" dirty="0"/>
              <a:t>수신 받는 순간까지 걸린 시간</a:t>
            </a:r>
            <a:endParaRPr lang="en-US" altLang="ko-KR" sz="14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7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7DF1F-0956-FE7C-2E16-DC27BFDD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2766218"/>
            <a:ext cx="5257800" cy="1325563"/>
          </a:xfrm>
        </p:spPr>
        <p:txBody>
          <a:bodyPr/>
          <a:lstStyle/>
          <a:p>
            <a:r>
              <a:rPr lang="en-US" altLang="ko-KR" b="1" dirty="0"/>
              <a:t>22</a:t>
            </a:r>
            <a:r>
              <a:rPr lang="ko-KR" altLang="en-US" b="1" dirty="0"/>
              <a:t>년 연구내용 요약</a:t>
            </a:r>
          </a:p>
        </p:txBody>
      </p:sp>
    </p:spTree>
    <p:extLst>
      <p:ext uri="{BB962C8B-B14F-4D97-AF65-F5344CB8AC3E}">
        <p14:creationId xmlns:p14="http://schemas.microsoft.com/office/powerpoint/2010/main" val="938837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1.</a:t>
            </a:r>
            <a:r>
              <a:rPr lang="ko-KR" altLang="en-US" sz="2800" b="1" dirty="0"/>
              <a:t> 송수신 위치 고정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단일문자 </a:t>
            </a:r>
            <a:r>
              <a:rPr lang="en-US" altLang="ko-KR" sz="2800" b="1" dirty="0"/>
              <a:t>‘a’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1-3. Response Time </a:t>
            </a: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A5A77-8537-AA55-30C1-3F85EB121977}"/>
              </a:ext>
            </a:extLst>
          </p:cNvPr>
          <p:cNvSpPr txBox="1"/>
          <p:nvPr/>
        </p:nvSpPr>
        <p:spPr>
          <a:xfrm>
            <a:off x="7187783" y="370035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Response Time : </a:t>
            </a:r>
            <a:r>
              <a:rPr lang="ko-KR" altLang="en-US" dirty="0"/>
              <a:t>약 </a:t>
            </a:r>
            <a:r>
              <a:rPr lang="en-US" altLang="ko-KR" dirty="0"/>
              <a:t>0.2</a:t>
            </a:r>
            <a:r>
              <a:rPr lang="ko-KR" altLang="en-US" dirty="0"/>
              <a:t>초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3DC52E-CAA3-A7C9-5202-316975BD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71" y="2504044"/>
            <a:ext cx="4869358" cy="36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6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1.</a:t>
            </a:r>
            <a:r>
              <a:rPr lang="ko-KR" altLang="en-US" sz="2800" b="1" dirty="0"/>
              <a:t> 송수신 위치 고정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단일문자 </a:t>
            </a:r>
            <a:r>
              <a:rPr lang="en-US" altLang="ko-KR" sz="2800" b="1" dirty="0"/>
              <a:t>‘a’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1-3. Success Rate </a:t>
            </a: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A5A77-8537-AA55-30C1-3F85EB121977}"/>
              </a:ext>
            </a:extLst>
          </p:cNvPr>
          <p:cNvSpPr txBox="1"/>
          <p:nvPr/>
        </p:nvSpPr>
        <p:spPr>
          <a:xfrm>
            <a:off x="7187783" y="370035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Success Rate : </a:t>
            </a:r>
            <a:r>
              <a:rPr lang="ko-KR" altLang="en-US" dirty="0"/>
              <a:t>약 </a:t>
            </a:r>
            <a:r>
              <a:rPr lang="en-US" altLang="ko-KR" dirty="0"/>
              <a:t>90%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6D487-4156-079B-7F5C-61788470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71" y="2466949"/>
            <a:ext cx="4843232" cy="364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4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E3CD5F-8EE7-8C07-0AF0-C4EB1D0F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71" y="2597503"/>
            <a:ext cx="5191230" cy="344969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2.</a:t>
            </a:r>
            <a:r>
              <a:rPr lang="ko-KR" altLang="en-US" sz="2800" b="1" dirty="0"/>
              <a:t> 송수신 위치 변동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단일문자 </a:t>
            </a:r>
            <a:r>
              <a:rPr lang="en-US" altLang="ko-KR" sz="2800" b="1" dirty="0"/>
              <a:t>‘a’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송수신 위치 및 통신 시간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BB3C9-33A1-00DF-B986-232297C96CAE}"/>
              </a:ext>
            </a:extLst>
          </p:cNvPr>
          <p:cNvSpPr txBox="1"/>
          <p:nvPr/>
        </p:nvSpPr>
        <p:spPr>
          <a:xfrm>
            <a:off x="7152949" y="3243224"/>
            <a:ext cx="368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송수신 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200m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송수신 위치</a:t>
            </a:r>
            <a:r>
              <a:rPr lang="en-US" altLang="ko-KR" dirty="0"/>
              <a:t>: B</a:t>
            </a:r>
            <a:r>
              <a:rPr lang="ko-KR" altLang="en-US" dirty="0"/>
              <a:t>점 고정</a:t>
            </a:r>
            <a:r>
              <a:rPr lang="en-US" altLang="ko-KR" dirty="0"/>
              <a:t>, A</a:t>
            </a:r>
            <a:r>
              <a:rPr lang="ko-KR" altLang="en-US" dirty="0"/>
              <a:t>점 변동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통신 시간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초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881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E6E1F2-7580-02FC-1632-781D60CC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71" y="2430234"/>
            <a:ext cx="3921326" cy="378631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2.</a:t>
            </a:r>
            <a:r>
              <a:rPr lang="ko-KR" altLang="en-US" sz="2800" b="1" dirty="0"/>
              <a:t> 송수신 위치 변동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단일문자 </a:t>
            </a:r>
            <a:r>
              <a:rPr lang="en-US" altLang="ko-KR" sz="2800" b="1" dirty="0"/>
              <a:t>‘a’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 사진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A5A77-8537-AA55-30C1-3F85EB121977}"/>
              </a:ext>
            </a:extLst>
          </p:cNvPr>
          <p:cNvSpPr txBox="1"/>
          <p:nvPr/>
        </p:nvSpPr>
        <p:spPr>
          <a:xfrm>
            <a:off x="5463485" y="3005746"/>
            <a:ext cx="479521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정보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dirty="0"/>
              <a:t>  (1) Response Time* (</a:t>
            </a:r>
            <a:r>
              <a:rPr lang="ko-KR" altLang="en-US" dirty="0"/>
              <a:t>데이터 응답시간</a:t>
            </a:r>
            <a:r>
              <a:rPr lang="en-US" altLang="ko-KR" dirty="0"/>
              <a:t>)</a:t>
            </a:r>
          </a:p>
          <a:p>
            <a:endParaRPr lang="en-US" altLang="ko-KR" sz="400" dirty="0"/>
          </a:p>
          <a:p>
            <a:r>
              <a:rPr lang="en-US" altLang="ko-KR" dirty="0"/>
              <a:t>  (2) Success Rate (</a:t>
            </a:r>
            <a:r>
              <a:rPr lang="ko-KR" altLang="en-US" dirty="0"/>
              <a:t>성공률</a:t>
            </a:r>
            <a:r>
              <a:rPr lang="en-US" altLang="ko-KR" dirty="0"/>
              <a:t>)</a:t>
            </a:r>
          </a:p>
          <a:p>
            <a:endParaRPr lang="en-US" altLang="ko-KR" sz="400" dirty="0"/>
          </a:p>
          <a:p>
            <a:r>
              <a:rPr lang="en-US" altLang="ko-KR" dirty="0"/>
              <a:t>  (3) Mean Response Time (</a:t>
            </a:r>
            <a:r>
              <a:rPr lang="ko-KR" altLang="en-US" dirty="0"/>
              <a:t>평균 응답시간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단일문자 </a:t>
            </a:r>
            <a:r>
              <a:rPr lang="en-US" altLang="ko-KR" dirty="0"/>
              <a:t>‘a’</a:t>
            </a:r>
            <a:r>
              <a:rPr lang="ko-KR" altLang="en-US" dirty="0"/>
              <a:t>를 주고받음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F2E63-8B10-9252-8E1E-9AAB9C624931}"/>
              </a:ext>
            </a:extLst>
          </p:cNvPr>
          <p:cNvSpPr txBox="1"/>
          <p:nvPr/>
        </p:nvSpPr>
        <p:spPr>
          <a:xfrm>
            <a:off x="5463485" y="5692656"/>
            <a:ext cx="56233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*Response Time : </a:t>
            </a:r>
            <a:r>
              <a:rPr lang="ko-KR" altLang="en-US" sz="1400" dirty="0"/>
              <a:t>데이터를 송신하는 순간부터 </a:t>
            </a:r>
            <a:endParaRPr lang="en-US" altLang="ko-KR" sz="1400" dirty="0"/>
          </a:p>
          <a:p>
            <a:r>
              <a:rPr lang="en-US" altLang="ko-KR" sz="1400" dirty="0"/>
              <a:t>                       </a:t>
            </a:r>
            <a:r>
              <a:rPr lang="ko-KR" altLang="en-US" sz="1400" dirty="0"/>
              <a:t>수신 받는 순간까지 걸린 시간</a:t>
            </a:r>
            <a:endParaRPr lang="en-US" altLang="ko-KR" sz="14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36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2.</a:t>
            </a:r>
            <a:r>
              <a:rPr lang="ko-KR" altLang="en-US" sz="2800" b="1" dirty="0"/>
              <a:t> 송수신 위치 변동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단일문자 </a:t>
            </a:r>
            <a:r>
              <a:rPr lang="en-US" altLang="ko-KR" sz="2800" b="1" dirty="0"/>
              <a:t>‘a’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2-3. Response</a:t>
            </a:r>
            <a:r>
              <a:rPr lang="ko-KR" altLang="en-US" dirty="0"/>
              <a:t> </a:t>
            </a:r>
            <a:r>
              <a:rPr lang="en-US" altLang="ko-KR" dirty="0"/>
              <a:t>Time</a:t>
            </a:r>
            <a:r>
              <a:rPr lang="ko-KR" altLang="en-US" dirty="0"/>
              <a:t>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A5A77-8537-AA55-30C1-3F85EB121977}"/>
              </a:ext>
            </a:extLst>
          </p:cNvPr>
          <p:cNvSpPr txBox="1"/>
          <p:nvPr/>
        </p:nvSpPr>
        <p:spPr>
          <a:xfrm>
            <a:off x="7187783" y="370035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Response Time : </a:t>
            </a:r>
            <a:r>
              <a:rPr lang="ko-KR" altLang="en-US" dirty="0"/>
              <a:t>약 </a:t>
            </a:r>
            <a:r>
              <a:rPr lang="en-US" altLang="ko-KR" dirty="0"/>
              <a:t>0.2</a:t>
            </a:r>
            <a:r>
              <a:rPr lang="ko-KR" altLang="en-US" dirty="0"/>
              <a:t>초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6D487-4156-079B-7F5C-61788470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71" y="2466949"/>
            <a:ext cx="4843232" cy="364276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56132A3-5819-3B8A-4EDB-85F2B4620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90" y="2466949"/>
            <a:ext cx="4877602" cy="364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37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99025F-949E-4503-B1D5-3871A334A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71" y="2426782"/>
            <a:ext cx="4843232" cy="372309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2.</a:t>
            </a:r>
            <a:r>
              <a:rPr lang="ko-KR" altLang="en-US" sz="2800" b="1" dirty="0"/>
              <a:t> 송수신 위치 변동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단일문자 </a:t>
            </a:r>
            <a:r>
              <a:rPr lang="en-US" altLang="ko-KR" sz="2800" b="1" dirty="0"/>
              <a:t>‘a’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2-3. Success Rate </a:t>
            </a: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A5A77-8537-AA55-30C1-3F85EB121977}"/>
              </a:ext>
            </a:extLst>
          </p:cNvPr>
          <p:cNvSpPr txBox="1"/>
          <p:nvPr/>
        </p:nvSpPr>
        <p:spPr>
          <a:xfrm>
            <a:off x="7170366" y="3429000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Success Rate : </a:t>
            </a:r>
            <a:r>
              <a:rPr lang="ko-KR" altLang="en-US" dirty="0"/>
              <a:t>약 </a:t>
            </a:r>
            <a:r>
              <a:rPr lang="en-US" altLang="ko-KR" dirty="0"/>
              <a:t>85%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성공률 변동이 크다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368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BA07D4-C30A-AC4A-33BE-292BA673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71" y="2597503"/>
            <a:ext cx="5191230" cy="344969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3.</a:t>
            </a:r>
            <a:r>
              <a:rPr lang="ko-KR" altLang="en-US" sz="2800" b="1" dirty="0"/>
              <a:t> 송수신 위치 고정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무작위 문자열로 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3-1. </a:t>
            </a:r>
            <a:r>
              <a:rPr lang="ko-KR" altLang="en-US" dirty="0"/>
              <a:t>송수신 위치 및 통신 시간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BB3C9-33A1-00DF-B986-232297C96CAE}"/>
              </a:ext>
            </a:extLst>
          </p:cNvPr>
          <p:cNvSpPr txBox="1"/>
          <p:nvPr/>
        </p:nvSpPr>
        <p:spPr>
          <a:xfrm>
            <a:off x="7152949" y="3243224"/>
            <a:ext cx="368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송수신 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250m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송수신 위치</a:t>
            </a:r>
            <a:r>
              <a:rPr lang="en-US" altLang="ko-KR" dirty="0"/>
              <a:t>: A</a:t>
            </a:r>
            <a:r>
              <a:rPr lang="ko-KR" altLang="en-US" dirty="0"/>
              <a:t>점부터 </a:t>
            </a:r>
            <a:r>
              <a:rPr lang="en-US" altLang="ko-KR" dirty="0"/>
              <a:t>B</a:t>
            </a:r>
            <a:r>
              <a:rPr lang="ko-KR" altLang="en-US" dirty="0"/>
              <a:t>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통신 시간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초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25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3.</a:t>
            </a:r>
            <a:r>
              <a:rPr lang="ko-KR" altLang="en-US" sz="2800" b="1" dirty="0"/>
              <a:t> 송수신 위치 고정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무작위 문자열로 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3-2. </a:t>
            </a:r>
            <a:r>
              <a:rPr lang="ko-KR" altLang="en-US" dirty="0"/>
              <a:t>데이터 사진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E33619-7695-DAB9-32A8-42FB3F8C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16" y="3396332"/>
            <a:ext cx="5044396" cy="1262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3ADC8-49CE-9C17-60F8-4B61CE87D1FD}"/>
              </a:ext>
            </a:extLst>
          </p:cNvPr>
          <p:cNvSpPr txBox="1"/>
          <p:nvPr/>
        </p:nvSpPr>
        <p:spPr>
          <a:xfrm>
            <a:off x="6461760" y="3054023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정보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dirty="0"/>
              <a:t>  (1) Response Time* (</a:t>
            </a:r>
            <a:r>
              <a:rPr lang="ko-KR" altLang="en-US" dirty="0"/>
              <a:t>데이터 응답시간</a:t>
            </a:r>
            <a:r>
              <a:rPr lang="en-US" altLang="ko-KR" dirty="0"/>
              <a:t>)</a:t>
            </a:r>
          </a:p>
          <a:p>
            <a:endParaRPr lang="en-US" altLang="ko-KR" sz="400" dirty="0"/>
          </a:p>
          <a:p>
            <a:r>
              <a:rPr lang="en-US" altLang="ko-KR" dirty="0"/>
              <a:t>  (2) Success Rate (</a:t>
            </a:r>
            <a:r>
              <a:rPr lang="ko-KR" altLang="en-US" dirty="0"/>
              <a:t>성공률</a:t>
            </a:r>
            <a:r>
              <a:rPr lang="en-US" altLang="ko-KR" dirty="0"/>
              <a:t>)</a:t>
            </a:r>
          </a:p>
          <a:p>
            <a:endParaRPr lang="en-US" altLang="ko-KR" sz="400" dirty="0"/>
          </a:p>
          <a:p>
            <a:r>
              <a:rPr lang="en-US" altLang="ko-KR" dirty="0"/>
              <a:t>  (3) Mean Response Time (</a:t>
            </a:r>
            <a:r>
              <a:rPr lang="ko-KR" altLang="en-US" dirty="0"/>
              <a:t>평균 응답시간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긴 문자열 확인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6035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3.</a:t>
            </a:r>
            <a:r>
              <a:rPr lang="ko-KR" altLang="en-US" sz="2800" b="1" dirty="0"/>
              <a:t> 송수신 위치 고정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무작위 문자열로 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C3680-223D-A252-D4AD-F39BC511D116}"/>
              </a:ext>
            </a:extLst>
          </p:cNvPr>
          <p:cNvSpPr txBox="1"/>
          <p:nvPr/>
        </p:nvSpPr>
        <p:spPr>
          <a:xfrm>
            <a:off x="1357271" y="1959429"/>
            <a:ext cx="562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3-3. Success Rate</a:t>
            </a:r>
            <a:r>
              <a:rPr lang="ko-KR" altLang="en-US" dirty="0"/>
              <a:t>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A5A77-8537-AA55-30C1-3F85EB121977}"/>
              </a:ext>
            </a:extLst>
          </p:cNvPr>
          <p:cNvSpPr txBox="1"/>
          <p:nvPr/>
        </p:nvSpPr>
        <p:spPr>
          <a:xfrm>
            <a:off x="7187783" y="370035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Success Rate : </a:t>
            </a:r>
            <a:r>
              <a:rPr lang="ko-KR" altLang="en-US" dirty="0"/>
              <a:t>약 </a:t>
            </a:r>
            <a:r>
              <a:rPr lang="en-US" altLang="ko-KR" dirty="0"/>
              <a:t>65%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F6687E-43FB-ACBD-1553-2F83ABA7A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71" y="2466949"/>
            <a:ext cx="4695537" cy="36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90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통신 실험 결론 및 개발 계획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5F3BBAB-C704-BD6A-53FC-845EEAD3F3FF}"/>
              </a:ext>
            </a:extLst>
          </p:cNvPr>
          <p:cNvSpPr txBox="1">
            <a:spLocks/>
          </p:cNvSpPr>
          <p:nvPr/>
        </p:nvSpPr>
        <p:spPr>
          <a:xfrm>
            <a:off x="1300121" y="2184399"/>
            <a:ext cx="6860899" cy="3502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구축한 시스템으로 약 </a:t>
            </a:r>
            <a:r>
              <a:rPr lang="en-US" altLang="ko-KR" sz="1600" dirty="0"/>
              <a:t>200m</a:t>
            </a:r>
            <a:r>
              <a:rPr lang="ko-KR" altLang="en-US" sz="1600" dirty="0"/>
              <a:t>에서의 통신 성공률과 응답시간을 확인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안정적인 송수신 방법을 모색할 계획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추후 통신거리를 </a:t>
            </a:r>
            <a:r>
              <a:rPr lang="en-US" altLang="ko-KR" sz="1600" dirty="0"/>
              <a:t>500m</a:t>
            </a:r>
            <a:r>
              <a:rPr lang="ko-KR" altLang="en-US" sz="1600" dirty="0"/>
              <a:t>까지 늘려서 실험할 예정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텍스트가 아닌 다른 매체에 대한 통신 실험 진행 예정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1967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22</a:t>
            </a:r>
            <a:r>
              <a:rPr lang="ko-KR" altLang="en-US" sz="2800" b="1" dirty="0"/>
              <a:t>년 핵심 연구 내용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D5A1B-6516-F923-CF07-F22FB7721A2F}"/>
              </a:ext>
            </a:extLst>
          </p:cNvPr>
          <p:cNvSpPr/>
          <p:nvPr/>
        </p:nvSpPr>
        <p:spPr>
          <a:xfrm>
            <a:off x="838200" y="1679676"/>
            <a:ext cx="3463212" cy="4595411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B941C-EF8C-A5DB-E03C-7154F099F467}"/>
              </a:ext>
            </a:extLst>
          </p:cNvPr>
          <p:cNvSpPr txBox="1"/>
          <p:nvPr/>
        </p:nvSpPr>
        <p:spPr>
          <a:xfrm>
            <a:off x="1019005" y="185856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28F"/>
                </a:solidFill>
              </a:rPr>
              <a:t>1. </a:t>
            </a:r>
            <a:r>
              <a:rPr lang="ko-KR" altLang="en-US" b="1" dirty="0">
                <a:solidFill>
                  <a:srgbClr val="2F528F"/>
                </a:solidFill>
              </a:rPr>
              <a:t>모니터링 및 데이터 수집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C648B0-675E-0ED6-11EB-4269748A569E}"/>
              </a:ext>
            </a:extLst>
          </p:cNvPr>
          <p:cNvGrpSpPr/>
          <p:nvPr/>
        </p:nvGrpSpPr>
        <p:grpSpPr>
          <a:xfrm>
            <a:off x="1125934" y="2787986"/>
            <a:ext cx="2481500" cy="2898996"/>
            <a:chOff x="1254290" y="2186646"/>
            <a:chExt cx="2809457" cy="328212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887A69-90BC-5056-2E8C-22D3B5BD7CF2}"/>
                </a:ext>
              </a:extLst>
            </p:cNvPr>
            <p:cNvGrpSpPr/>
            <p:nvPr/>
          </p:nvGrpSpPr>
          <p:grpSpPr>
            <a:xfrm rot="19263921">
              <a:off x="2931455" y="2186646"/>
              <a:ext cx="842901" cy="1659209"/>
              <a:chOff x="3525834" y="2523407"/>
              <a:chExt cx="842901" cy="165920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2CC7ECA-2A73-FC53-92DD-92CBEB1DB732}"/>
                  </a:ext>
                </a:extLst>
              </p:cNvPr>
              <p:cNvGrpSpPr/>
              <p:nvPr/>
            </p:nvGrpSpPr>
            <p:grpSpPr>
              <a:xfrm rot="19792225">
                <a:off x="3907307" y="2523407"/>
                <a:ext cx="461428" cy="1659209"/>
                <a:chOff x="8739064" y="2995001"/>
                <a:chExt cx="532353" cy="1914244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97D36ECC-133D-691D-785E-C86D4964329F}"/>
                    </a:ext>
                  </a:extLst>
                </p:cNvPr>
                <p:cNvGrpSpPr/>
                <p:nvPr/>
              </p:nvGrpSpPr>
              <p:grpSpPr>
                <a:xfrm rot="16200000">
                  <a:off x="8366153" y="3432903"/>
                  <a:ext cx="1235652" cy="359847"/>
                  <a:chOff x="2981960" y="2100579"/>
                  <a:chExt cx="2727960" cy="1092200"/>
                </a:xfrm>
              </p:grpSpPr>
              <p:sp>
                <p:nvSpPr>
                  <p:cNvPr id="13" name="자유형: 도형 12">
                    <a:extLst>
                      <a:ext uri="{FF2B5EF4-FFF2-40B4-BE49-F238E27FC236}">
                        <a16:creationId xmlns:a16="http://schemas.microsoft.com/office/drawing/2014/main" id="{1F217729-D8FB-A3D9-3498-86660A0DADE9}"/>
                      </a:ext>
                    </a:extLst>
                  </p:cNvPr>
                  <p:cNvSpPr/>
                  <p:nvPr/>
                </p:nvSpPr>
                <p:spPr>
                  <a:xfrm>
                    <a:off x="5049520" y="2407920"/>
                    <a:ext cx="660400" cy="477520"/>
                  </a:xfrm>
                  <a:custGeom>
                    <a:avLst/>
                    <a:gdLst>
                      <a:gd name="connsiteX0" fmla="*/ 0 w 660400"/>
                      <a:gd name="connsiteY0" fmla="*/ 0 h 477520"/>
                      <a:gd name="connsiteX1" fmla="*/ 660400 w 660400"/>
                      <a:gd name="connsiteY1" fmla="*/ 238760 h 477520"/>
                      <a:gd name="connsiteX2" fmla="*/ 0 w 660400"/>
                      <a:gd name="connsiteY2" fmla="*/ 47752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0400" h="477520">
                        <a:moveTo>
                          <a:pt x="0" y="0"/>
                        </a:moveTo>
                        <a:cubicBezTo>
                          <a:pt x="364729" y="0"/>
                          <a:pt x="660400" y="106896"/>
                          <a:pt x="660400" y="238760"/>
                        </a:cubicBezTo>
                        <a:cubicBezTo>
                          <a:pt x="660400" y="370624"/>
                          <a:pt x="364729" y="477520"/>
                          <a:pt x="0" y="47752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" name="사각형: 잘린 위쪽 모서리 13">
                    <a:extLst>
                      <a:ext uri="{FF2B5EF4-FFF2-40B4-BE49-F238E27FC236}">
                        <a16:creationId xmlns:a16="http://schemas.microsoft.com/office/drawing/2014/main" id="{373BB48C-181B-3AA7-055A-07FA3E373C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56110" y="2426429"/>
                    <a:ext cx="1092200" cy="440499"/>
                  </a:xfrm>
                  <a:prstGeom prst="snip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1AFD10C8-DCF0-4FBD-2B12-7F813DCA21A2}"/>
                      </a:ext>
                    </a:extLst>
                  </p:cNvPr>
                  <p:cNvSpPr/>
                  <p:nvPr/>
                </p:nvSpPr>
                <p:spPr>
                  <a:xfrm>
                    <a:off x="2981960" y="2407920"/>
                    <a:ext cx="2067560" cy="47752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9F90C2DC-170C-394C-6254-E75C876AF1CD}"/>
                    </a:ext>
                  </a:extLst>
                </p:cNvPr>
                <p:cNvSpPr/>
                <p:nvPr/>
              </p:nvSpPr>
              <p:spPr>
                <a:xfrm rot="16200000">
                  <a:off x="8668356" y="4306183"/>
                  <a:ext cx="673770" cy="532353"/>
                </a:xfrm>
                <a:custGeom>
                  <a:avLst/>
                  <a:gdLst>
                    <a:gd name="connsiteX0" fmla="*/ 365772 w 1535713"/>
                    <a:gd name="connsiteY0" fmla="*/ 0 h 721614"/>
                    <a:gd name="connsiteX1" fmla="*/ 673113 w 1535713"/>
                    <a:gd name="connsiteY1" fmla="*/ 106680 h 721614"/>
                    <a:gd name="connsiteX2" fmla="*/ 666541 w 1535713"/>
                    <a:gd name="connsiteY2" fmla="*/ 117979 h 721614"/>
                    <a:gd name="connsiteX3" fmla="*/ 685580 w 1535713"/>
                    <a:gd name="connsiteY3" fmla="*/ 122435 h 721614"/>
                    <a:gd name="connsiteX4" fmla="*/ 700799 w 1535713"/>
                    <a:gd name="connsiteY4" fmla="*/ 118873 h 721614"/>
                    <a:gd name="connsiteX5" fmla="*/ 820430 w 1535713"/>
                    <a:gd name="connsiteY5" fmla="*/ 110490 h 721614"/>
                    <a:gd name="connsiteX6" fmla="*/ 940061 w 1535713"/>
                    <a:gd name="connsiteY6" fmla="*/ 118873 h 721614"/>
                    <a:gd name="connsiteX7" fmla="*/ 1003805 w 1535713"/>
                    <a:gd name="connsiteY7" fmla="*/ 133791 h 721614"/>
                    <a:gd name="connsiteX8" fmla="*/ 1107962 w 1535713"/>
                    <a:gd name="connsiteY8" fmla="*/ 126492 h 721614"/>
                    <a:gd name="connsiteX9" fmla="*/ 1415303 w 1535713"/>
                    <a:gd name="connsiteY9" fmla="*/ 233172 h 721614"/>
                    <a:gd name="connsiteX10" fmla="*/ 1406264 w 1535713"/>
                    <a:gd name="connsiteY10" fmla="*/ 248713 h 721614"/>
                    <a:gd name="connsiteX11" fmla="*/ 1445695 w 1535713"/>
                    <a:gd name="connsiteY11" fmla="*/ 257941 h 721614"/>
                    <a:gd name="connsiteX12" fmla="*/ 1535713 w 1535713"/>
                    <a:gd name="connsiteY12" fmla="*/ 333375 h 721614"/>
                    <a:gd name="connsiteX13" fmla="*/ 1445695 w 1535713"/>
                    <a:gd name="connsiteY13" fmla="*/ 408809 h 721614"/>
                    <a:gd name="connsiteX14" fmla="*/ 1432281 w 1535713"/>
                    <a:gd name="connsiteY14" fmla="*/ 411949 h 721614"/>
                    <a:gd name="connsiteX15" fmla="*/ 1435111 w 1535713"/>
                    <a:gd name="connsiteY15" fmla="*/ 416814 h 721614"/>
                    <a:gd name="connsiteX16" fmla="*/ 1247401 w 1535713"/>
                    <a:gd name="connsiteY16" fmla="*/ 515111 h 721614"/>
                    <a:gd name="connsiteX17" fmla="*/ 1167549 w 1535713"/>
                    <a:gd name="connsiteY17" fmla="*/ 520707 h 721614"/>
                    <a:gd name="connsiteX18" fmla="*/ 1149088 w 1535713"/>
                    <a:gd name="connsiteY18" fmla="*/ 552446 h 721614"/>
                    <a:gd name="connsiteX19" fmla="*/ 865899 w 1535713"/>
                    <a:gd name="connsiteY19" fmla="*/ 617601 h 721614"/>
                    <a:gd name="connsiteX20" fmla="*/ 732654 w 1535713"/>
                    <a:gd name="connsiteY20" fmla="*/ 607082 h 721614"/>
                    <a:gd name="connsiteX21" fmla="*/ 662941 w 1535713"/>
                    <a:gd name="connsiteY21" fmla="*/ 588095 h 721614"/>
                    <a:gd name="connsiteX22" fmla="*/ 678552 w 1535713"/>
                    <a:gd name="connsiteY22" fmla="*/ 614934 h 721614"/>
                    <a:gd name="connsiteX23" fmla="*/ 371211 w 1535713"/>
                    <a:gd name="connsiteY23" fmla="*/ 721614 h 721614"/>
                    <a:gd name="connsiteX24" fmla="*/ 63870 w 1535713"/>
                    <a:gd name="connsiteY24" fmla="*/ 614934 h 721614"/>
                    <a:gd name="connsiteX25" fmla="*/ 88022 w 1535713"/>
                    <a:gd name="connsiteY25" fmla="*/ 573409 h 721614"/>
                    <a:gd name="connsiteX26" fmla="*/ 148203 w 1535713"/>
                    <a:gd name="connsiteY26" fmla="*/ 542427 h 721614"/>
                    <a:gd name="connsiteX27" fmla="*/ 141763 w 1535713"/>
                    <a:gd name="connsiteY27" fmla="*/ 539111 h 721614"/>
                    <a:gd name="connsiteX28" fmla="*/ 117611 w 1535713"/>
                    <a:gd name="connsiteY28" fmla="*/ 497586 h 721614"/>
                    <a:gd name="connsiteX29" fmla="*/ 207629 w 1535713"/>
                    <a:gd name="connsiteY29" fmla="*/ 422152 h 721614"/>
                    <a:gd name="connsiteX30" fmla="*/ 255676 w 1535713"/>
                    <a:gd name="connsiteY30" fmla="*/ 410908 h 721614"/>
                    <a:gd name="connsiteX31" fmla="*/ 187710 w 1535713"/>
                    <a:gd name="connsiteY31" fmla="*/ 406145 h 721614"/>
                    <a:gd name="connsiteX32" fmla="*/ 0 w 1535713"/>
                    <a:gd name="connsiteY32" fmla="*/ 307848 h 721614"/>
                    <a:gd name="connsiteX33" fmla="*/ 187710 w 1535713"/>
                    <a:gd name="connsiteY33" fmla="*/ 209551 h 721614"/>
                    <a:gd name="connsiteX34" fmla="*/ 211810 w 1535713"/>
                    <a:gd name="connsiteY34" fmla="*/ 207862 h 721614"/>
                    <a:gd name="connsiteX35" fmla="*/ 217401 w 1535713"/>
                    <a:gd name="connsiteY35" fmla="*/ 198251 h 721614"/>
                    <a:gd name="connsiteX36" fmla="*/ 148449 w 1535713"/>
                    <a:gd name="connsiteY36" fmla="*/ 182114 h 721614"/>
                    <a:gd name="connsiteX37" fmla="*/ 58431 w 1535713"/>
                    <a:gd name="connsiteY37" fmla="*/ 106680 h 721614"/>
                    <a:gd name="connsiteX38" fmla="*/ 365772 w 1535713"/>
                    <a:gd name="connsiteY38" fmla="*/ 0 h 721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35713" h="721614">
                      <a:moveTo>
                        <a:pt x="365772" y="0"/>
                      </a:moveTo>
                      <a:cubicBezTo>
                        <a:pt x="535512" y="0"/>
                        <a:pt x="673113" y="47762"/>
                        <a:pt x="673113" y="106680"/>
                      </a:cubicBezTo>
                      <a:lnTo>
                        <a:pt x="666541" y="117979"/>
                      </a:lnTo>
                      <a:lnTo>
                        <a:pt x="685580" y="122435"/>
                      </a:lnTo>
                      <a:lnTo>
                        <a:pt x="700799" y="118873"/>
                      </a:lnTo>
                      <a:cubicBezTo>
                        <a:pt x="737569" y="113475"/>
                        <a:pt x="777995" y="110490"/>
                        <a:pt x="820430" y="110490"/>
                      </a:cubicBezTo>
                      <a:cubicBezTo>
                        <a:pt x="862865" y="110490"/>
                        <a:pt x="903291" y="113475"/>
                        <a:pt x="940061" y="118873"/>
                      </a:cubicBezTo>
                      <a:lnTo>
                        <a:pt x="1003805" y="133791"/>
                      </a:lnTo>
                      <a:lnTo>
                        <a:pt x="1107962" y="126492"/>
                      </a:lnTo>
                      <a:cubicBezTo>
                        <a:pt x="1277702" y="126492"/>
                        <a:pt x="1415303" y="174254"/>
                        <a:pt x="1415303" y="233172"/>
                      </a:cubicBezTo>
                      <a:lnTo>
                        <a:pt x="1406264" y="248713"/>
                      </a:lnTo>
                      <a:lnTo>
                        <a:pt x="1445695" y="257941"/>
                      </a:lnTo>
                      <a:cubicBezTo>
                        <a:pt x="1501313" y="277246"/>
                        <a:pt x="1535713" y="303916"/>
                        <a:pt x="1535713" y="333375"/>
                      </a:cubicBezTo>
                      <a:cubicBezTo>
                        <a:pt x="1535713" y="362834"/>
                        <a:pt x="1501313" y="389504"/>
                        <a:pt x="1445695" y="408809"/>
                      </a:cubicBezTo>
                      <a:lnTo>
                        <a:pt x="1432281" y="411949"/>
                      </a:lnTo>
                      <a:lnTo>
                        <a:pt x="1435111" y="416814"/>
                      </a:lnTo>
                      <a:cubicBezTo>
                        <a:pt x="1435111" y="461003"/>
                        <a:pt x="1357711" y="498916"/>
                        <a:pt x="1247401" y="515111"/>
                      </a:cubicBezTo>
                      <a:lnTo>
                        <a:pt x="1167549" y="520707"/>
                      </a:lnTo>
                      <a:lnTo>
                        <a:pt x="1149088" y="552446"/>
                      </a:lnTo>
                      <a:cubicBezTo>
                        <a:pt x="1102431" y="590735"/>
                        <a:pt x="993204" y="617601"/>
                        <a:pt x="865899" y="617601"/>
                      </a:cubicBezTo>
                      <a:cubicBezTo>
                        <a:pt x="818160" y="617601"/>
                        <a:pt x="772963" y="613823"/>
                        <a:pt x="732654" y="607082"/>
                      </a:cubicBezTo>
                      <a:lnTo>
                        <a:pt x="662941" y="588095"/>
                      </a:lnTo>
                      <a:lnTo>
                        <a:pt x="678552" y="614934"/>
                      </a:lnTo>
                      <a:cubicBezTo>
                        <a:pt x="678552" y="673852"/>
                        <a:pt x="540951" y="721614"/>
                        <a:pt x="371211" y="721614"/>
                      </a:cubicBezTo>
                      <a:cubicBezTo>
                        <a:pt x="201471" y="721614"/>
                        <a:pt x="63870" y="673852"/>
                        <a:pt x="63870" y="614934"/>
                      </a:cubicBezTo>
                      <a:cubicBezTo>
                        <a:pt x="63870" y="600205"/>
                        <a:pt x="72470" y="586172"/>
                        <a:pt x="88022" y="573409"/>
                      </a:cubicBezTo>
                      <a:lnTo>
                        <a:pt x="148203" y="542427"/>
                      </a:lnTo>
                      <a:lnTo>
                        <a:pt x="141763" y="539111"/>
                      </a:lnTo>
                      <a:cubicBezTo>
                        <a:pt x="126211" y="526348"/>
                        <a:pt x="117611" y="512316"/>
                        <a:pt x="117611" y="497586"/>
                      </a:cubicBezTo>
                      <a:cubicBezTo>
                        <a:pt x="117611" y="468127"/>
                        <a:pt x="152011" y="441457"/>
                        <a:pt x="207629" y="422152"/>
                      </a:cubicBezTo>
                      <a:lnTo>
                        <a:pt x="255676" y="410908"/>
                      </a:lnTo>
                      <a:lnTo>
                        <a:pt x="187710" y="406145"/>
                      </a:lnTo>
                      <a:cubicBezTo>
                        <a:pt x="77400" y="389950"/>
                        <a:pt x="0" y="352036"/>
                        <a:pt x="0" y="307848"/>
                      </a:cubicBezTo>
                      <a:cubicBezTo>
                        <a:pt x="0" y="263659"/>
                        <a:pt x="77400" y="225746"/>
                        <a:pt x="187710" y="209551"/>
                      </a:cubicBezTo>
                      <a:lnTo>
                        <a:pt x="211810" y="207862"/>
                      </a:lnTo>
                      <a:lnTo>
                        <a:pt x="217401" y="198251"/>
                      </a:lnTo>
                      <a:lnTo>
                        <a:pt x="148449" y="182114"/>
                      </a:lnTo>
                      <a:cubicBezTo>
                        <a:pt x="92831" y="162809"/>
                        <a:pt x="58431" y="136139"/>
                        <a:pt x="58431" y="106680"/>
                      </a:cubicBezTo>
                      <a:cubicBezTo>
                        <a:pt x="58431" y="47762"/>
                        <a:pt x="196032" y="0"/>
                        <a:pt x="365772" y="0"/>
                      </a:cubicBezTo>
                      <a:close/>
                    </a:path>
                  </a:pathLst>
                </a:custGeom>
                <a:solidFill>
                  <a:schemeClr val="tx1"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3319E75-885F-B7E6-1119-7F98336B9589}"/>
                  </a:ext>
                </a:extLst>
              </p:cNvPr>
              <p:cNvGrpSpPr/>
              <p:nvPr/>
            </p:nvGrpSpPr>
            <p:grpSpPr>
              <a:xfrm rot="14216773">
                <a:off x="3638743" y="2540361"/>
                <a:ext cx="403789" cy="629608"/>
                <a:chOff x="2650730" y="3490799"/>
                <a:chExt cx="403789" cy="629608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211A241-F31E-70E9-B67C-5E538C8E6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591" r="29679" b="64511"/>
                <a:stretch/>
              </p:blipFill>
              <p:spPr>
                <a:xfrm rot="5400000">
                  <a:off x="2768828" y="3834717"/>
                  <a:ext cx="167592" cy="403788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3DEE76C-D2F9-0C5B-A13F-7AE80F0747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591" r="29679" b="64511"/>
                <a:stretch/>
              </p:blipFill>
              <p:spPr>
                <a:xfrm rot="16200000">
                  <a:off x="2768829" y="3372701"/>
                  <a:ext cx="167592" cy="403788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6D273B4-90D2-AD34-C0D0-D97E10F7C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9" r="29679" b="19773"/>
            <a:stretch/>
          </p:blipFill>
          <p:spPr>
            <a:xfrm>
              <a:off x="3592238" y="4493318"/>
              <a:ext cx="471509" cy="912805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FF75634-F2F7-AF8A-568A-506FA1F2BDD6}"/>
                </a:ext>
              </a:extLst>
            </p:cNvPr>
            <p:cNvCxnSpPr>
              <a:cxnSpLocks/>
            </p:cNvCxnSpPr>
            <p:nvPr/>
          </p:nvCxnSpPr>
          <p:spPr>
            <a:xfrm>
              <a:off x="3291036" y="3057819"/>
              <a:ext cx="536956" cy="135416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56E230D-3428-4E39-8A13-E4759A19A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195" y="4715518"/>
              <a:ext cx="868322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D01C2A3-4AE8-C38D-95A1-ACE6A6CE0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1" t="4459" r="12348" b="26871"/>
            <a:stretch/>
          </p:blipFill>
          <p:spPr>
            <a:xfrm>
              <a:off x="1254290" y="4214607"/>
              <a:ext cx="1374905" cy="125416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2C97AA-E0E8-2EC8-66D0-92224BFB044E}"/>
              </a:ext>
            </a:extLst>
          </p:cNvPr>
          <p:cNvSpPr/>
          <p:nvPr/>
        </p:nvSpPr>
        <p:spPr>
          <a:xfrm>
            <a:off x="4613546" y="1661696"/>
            <a:ext cx="4595761" cy="4613391"/>
          </a:xfrm>
          <a:prstGeom prst="roundRect">
            <a:avLst>
              <a:gd name="adj" fmla="val 756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02DEC-0549-319D-578C-95F4F7A4FA1B}"/>
              </a:ext>
            </a:extLst>
          </p:cNvPr>
          <p:cNvSpPr txBox="1"/>
          <p:nvPr/>
        </p:nvSpPr>
        <p:spPr>
          <a:xfrm>
            <a:off x="5533092" y="1856272"/>
            <a:ext cx="2481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비행 시뮬레이터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AF3D7D-4C51-650C-698F-950A59AE7710}"/>
              </a:ext>
            </a:extLst>
          </p:cNvPr>
          <p:cNvGrpSpPr/>
          <p:nvPr/>
        </p:nvGrpSpPr>
        <p:grpSpPr>
          <a:xfrm>
            <a:off x="4881892" y="2557782"/>
            <a:ext cx="3892706" cy="3385126"/>
            <a:chOff x="7127588" y="2795367"/>
            <a:chExt cx="3073187" cy="3072767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A33E31E-1EE3-0685-2232-182887FE2A7C}"/>
                </a:ext>
              </a:extLst>
            </p:cNvPr>
            <p:cNvSpPr/>
            <p:nvPr/>
          </p:nvSpPr>
          <p:spPr>
            <a:xfrm>
              <a:off x="7127588" y="3165175"/>
              <a:ext cx="3073187" cy="2702959"/>
            </a:xfrm>
            <a:prstGeom prst="roundRect">
              <a:avLst>
                <a:gd name="adj" fmla="val 7566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2253880-4AE4-D010-3805-6D508A11D6B7}"/>
                </a:ext>
              </a:extLst>
            </p:cNvPr>
            <p:cNvGrpSpPr/>
            <p:nvPr/>
          </p:nvGrpSpPr>
          <p:grpSpPr>
            <a:xfrm>
              <a:off x="7563774" y="2795367"/>
              <a:ext cx="2200813" cy="820996"/>
              <a:chOff x="7357922" y="2302214"/>
              <a:chExt cx="2636512" cy="98353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B428698-0322-8F5F-85DE-437169A1C308}"/>
                  </a:ext>
                </a:extLst>
              </p:cNvPr>
              <p:cNvSpPr/>
              <p:nvPr/>
            </p:nvSpPr>
            <p:spPr>
              <a:xfrm>
                <a:off x="7357922" y="2302214"/>
                <a:ext cx="2636512" cy="9835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Picture 2" descr="Unity 실시간 개발 플랫폼 | 3D, 2D VR 및 AR 엔진">
                <a:extLst>
                  <a:ext uri="{FF2B5EF4-FFF2-40B4-BE49-F238E27FC236}">
                    <a16:creationId xmlns:a16="http://schemas.microsoft.com/office/drawing/2014/main" id="{91ADE288-002D-8254-2D57-10786492FB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02" t="30770" r="14741" b="26038"/>
              <a:stretch/>
            </p:blipFill>
            <p:spPr bwMode="auto">
              <a:xfrm>
                <a:off x="7451541" y="2350759"/>
                <a:ext cx="2425281" cy="866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A135821-EC0E-BC3D-CD02-B4D0B98562AB}"/>
              </a:ext>
            </a:extLst>
          </p:cNvPr>
          <p:cNvSpPr/>
          <p:nvPr/>
        </p:nvSpPr>
        <p:spPr>
          <a:xfrm rot="16200000">
            <a:off x="8776051" y="3508593"/>
            <a:ext cx="1155472" cy="716883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5836F5-58AB-3408-F7E1-F2418D52EBB2}"/>
              </a:ext>
            </a:extLst>
          </p:cNvPr>
          <p:cNvSpPr txBox="1"/>
          <p:nvPr/>
        </p:nvSpPr>
        <p:spPr>
          <a:xfrm>
            <a:off x="9770952" y="3456121"/>
            <a:ext cx="2135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비교 분석을 통한 시뮬레이터 신뢰성 확보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44E59-167A-2524-A169-1CA3FA762C7E}"/>
              </a:ext>
            </a:extLst>
          </p:cNvPr>
          <p:cNvSpPr txBox="1"/>
          <p:nvPr/>
        </p:nvSpPr>
        <p:spPr>
          <a:xfrm>
            <a:off x="4960668" y="3600347"/>
            <a:ext cx="19975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TVC</a:t>
            </a:r>
          </a:p>
          <a:p>
            <a:endParaRPr lang="en-US" altLang="ko-KR" dirty="0"/>
          </a:p>
          <a:p>
            <a:r>
              <a:rPr lang="ko-KR" altLang="en-US" dirty="0"/>
              <a:t>제어 모델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고도</a:t>
            </a:r>
            <a:r>
              <a:rPr lang="en-US" altLang="ko-KR" dirty="0"/>
              <a:t>,</a:t>
            </a:r>
            <a:r>
              <a:rPr lang="ko-KR" altLang="en-US" dirty="0"/>
              <a:t>궤적 확인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2B2C3-6331-27E0-D8CF-572B6B0A3CFE}"/>
              </a:ext>
            </a:extLst>
          </p:cNvPr>
          <p:cNvSpPr txBox="1"/>
          <p:nvPr/>
        </p:nvSpPr>
        <p:spPr>
          <a:xfrm>
            <a:off x="7220054" y="4229791"/>
            <a:ext cx="15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디지털 트윈</a:t>
            </a:r>
            <a:endParaRPr lang="en-US" altLang="ko-KR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6C157F-AA0F-2698-2A36-988ABF40E84F}"/>
              </a:ext>
            </a:extLst>
          </p:cNvPr>
          <p:cNvCxnSpPr>
            <a:cxnSpLocks/>
          </p:cNvCxnSpPr>
          <p:nvPr/>
        </p:nvCxnSpPr>
        <p:spPr>
          <a:xfrm>
            <a:off x="6654480" y="4379451"/>
            <a:ext cx="56806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775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4538D-9AA4-9D29-72D7-3F774C30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105" y="2766218"/>
            <a:ext cx="1367790" cy="1325563"/>
          </a:xfrm>
        </p:spPr>
        <p:txBody>
          <a:bodyPr/>
          <a:lstStyle/>
          <a:p>
            <a:r>
              <a:rPr lang="ko-KR" altLang="en-US" b="1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54595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결론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5F3BBAB-C704-BD6A-53FC-845EEAD3F3FF}"/>
              </a:ext>
            </a:extLst>
          </p:cNvPr>
          <p:cNvSpPr txBox="1">
            <a:spLocks/>
          </p:cNvSpPr>
          <p:nvPr/>
        </p:nvSpPr>
        <p:spPr>
          <a:xfrm>
            <a:off x="1300121" y="2184399"/>
            <a:ext cx="6860899" cy="3502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22</a:t>
            </a:r>
            <a:r>
              <a:rPr lang="ko-KR" altLang="en-US" sz="1600" dirty="0"/>
              <a:t>년 발사 문제점 파악 후 낙하산 사출장치</a:t>
            </a:r>
            <a:r>
              <a:rPr lang="en-US" altLang="ko-KR" sz="1600" dirty="0"/>
              <a:t>, </a:t>
            </a:r>
            <a:r>
              <a:rPr lang="ko-KR" altLang="en-US" sz="1600" dirty="0"/>
              <a:t>페이로드 등 개선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시뮬레이터 신뢰성 일부 확보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추가 실험을 통해 모니터링 시스템 검증 예정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통신 실험을 바탕으로 안정적인 데이터 수집 방안을 모색할 예정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35603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6057E-9939-A827-0FF1-EB8EE95B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584" y="3248921"/>
            <a:ext cx="6552832" cy="528355"/>
          </a:xfrm>
        </p:spPr>
        <p:txBody>
          <a:bodyPr>
            <a:noAutofit/>
          </a:bodyPr>
          <a:lstStyle/>
          <a:p>
            <a:r>
              <a:rPr lang="ko-KR" altLang="en-US" sz="3200" b="1" dirty="0"/>
              <a:t>감사합니다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4CA3A45-249E-DDF7-EA7A-B0FE582476C4}"/>
              </a:ext>
            </a:extLst>
          </p:cNvPr>
          <p:cNvSpPr txBox="1">
            <a:spLocks/>
          </p:cNvSpPr>
          <p:nvPr/>
        </p:nvSpPr>
        <p:spPr>
          <a:xfrm>
            <a:off x="721338" y="363515"/>
            <a:ext cx="1094683" cy="46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spc="-3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가천대학교 - 나무위키">
            <a:extLst>
              <a:ext uri="{FF2B5EF4-FFF2-40B4-BE49-F238E27FC236}">
                <a16:creationId xmlns:a16="http://schemas.microsoft.com/office/drawing/2014/main" id="{D5B48CBD-FB59-55B2-2409-B1F66109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5" y="303159"/>
            <a:ext cx="528354" cy="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1FDB0-F728-D585-15A9-67493DB2DFAF}"/>
              </a:ext>
            </a:extLst>
          </p:cNvPr>
          <p:cNvSpPr txBox="1"/>
          <p:nvPr/>
        </p:nvSpPr>
        <p:spPr>
          <a:xfrm>
            <a:off x="744931" y="382670"/>
            <a:ext cx="8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4E96"/>
                </a:solidFill>
              </a:rPr>
              <a:t>GOAT</a:t>
            </a:r>
            <a:endParaRPr lang="ko-KR" altLang="en-US" b="1" dirty="0">
              <a:solidFill>
                <a:srgbClr val="004E9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19DC8-8518-E4B2-730E-E535047BF47F}"/>
              </a:ext>
            </a:extLst>
          </p:cNvPr>
          <p:cNvSpPr txBox="1"/>
          <p:nvPr/>
        </p:nvSpPr>
        <p:spPr>
          <a:xfrm>
            <a:off x="1434129" y="382670"/>
            <a:ext cx="14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004E96"/>
                </a:solidFill>
              </a:rPr>
              <a:t>G</a:t>
            </a:r>
            <a:r>
              <a:rPr lang="en-US" altLang="ko-KR" sz="900" b="1" dirty="0" err="1"/>
              <a:t>achon</a:t>
            </a:r>
            <a:r>
              <a:rPr lang="en-US" altLang="ko-KR" sz="900" b="1" dirty="0"/>
              <a:t> </a:t>
            </a:r>
            <a:r>
              <a:rPr lang="en-US" altLang="ko-KR" sz="900" b="1" dirty="0">
                <a:solidFill>
                  <a:srgbClr val="004E96"/>
                </a:solidFill>
              </a:rPr>
              <a:t>O</a:t>
            </a:r>
            <a:r>
              <a:rPr lang="en-US" altLang="ko-KR" sz="900" b="1" dirty="0"/>
              <a:t>rganization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/>
              <a:t>of </a:t>
            </a:r>
            <a:r>
              <a:rPr lang="en-US" altLang="ko-KR" sz="900" b="1" dirty="0">
                <a:solidFill>
                  <a:srgbClr val="004E96"/>
                </a:solidFill>
              </a:rPr>
              <a:t>A</a:t>
            </a:r>
            <a:r>
              <a:rPr lang="en-US" altLang="ko-KR" sz="900" b="1" dirty="0"/>
              <a:t>erospace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 err="1">
                <a:solidFill>
                  <a:srgbClr val="004E96"/>
                </a:solidFill>
              </a:rPr>
              <a:t>T</a:t>
            </a:r>
            <a:r>
              <a:rPr lang="en-US" altLang="ko-KR" sz="900" b="1" dirty="0" err="1"/>
              <a:t>echnololgy</a:t>
            </a:r>
            <a:endParaRPr lang="ko-KR" altLang="en-US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20684-06F2-1CB3-C3FC-15928D8B583D}"/>
              </a:ext>
            </a:extLst>
          </p:cNvPr>
          <p:cNvSpPr txBox="1"/>
          <p:nvPr/>
        </p:nvSpPr>
        <p:spPr>
          <a:xfrm>
            <a:off x="9194531" y="363515"/>
            <a:ext cx="27567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한국추진공학회 춘계 학술대회</a:t>
            </a:r>
            <a:endParaRPr lang="en-US" altLang="ko-KR" sz="1300" dirty="0"/>
          </a:p>
          <a:p>
            <a:r>
              <a:rPr lang="ko-KR" altLang="en-US" sz="1300" dirty="0"/>
              <a:t>전국대학생로켓연합회 </a:t>
            </a:r>
            <a:r>
              <a:rPr lang="en-US" altLang="ko-KR" sz="1300" dirty="0"/>
              <a:t>NURA </a:t>
            </a:r>
            <a:r>
              <a:rPr lang="ko-KR" altLang="en-US" sz="1300" dirty="0"/>
              <a:t>세션</a:t>
            </a:r>
            <a:r>
              <a:rPr lang="en-US" altLang="ko-KR" sz="1300" dirty="0"/>
              <a:t>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684B7E-B11D-3DA8-D143-E625B993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7821E-C2AF-9E22-752D-5A6118C1D861}"/>
              </a:ext>
            </a:extLst>
          </p:cNvPr>
          <p:cNvSpPr txBox="1"/>
          <p:nvPr/>
        </p:nvSpPr>
        <p:spPr>
          <a:xfrm>
            <a:off x="3746384" y="5996001"/>
            <a:ext cx="5329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</a:rPr>
              <a:t>라마다프라자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 제주호텔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제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10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발표장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2023.05.25(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2" descr="한국추진공학회 by Jincheol Seo">
            <a:extLst>
              <a:ext uri="{FF2B5EF4-FFF2-40B4-BE49-F238E27FC236}">
                <a16:creationId xmlns:a16="http://schemas.microsoft.com/office/drawing/2014/main" id="{93C6814D-4838-4B7D-EE33-1235BAA1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688" y="385314"/>
            <a:ext cx="448843" cy="4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RA 전국대학교로켓연합회 - Home | Facebook">
            <a:extLst>
              <a:ext uri="{FF2B5EF4-FFF2-40B4-BE49-F238E27FC236}">
                <a16:creationId xmlns:a16="http://schemas.microsoft.com/office/drawing/2014/main" id="{FE9083C1-71B7-D699-C94E-4396806D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11" y="267599"/>
            <a:ext cx="779877" cy="7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234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6057E-9939-A827-0FF1-EB8EE95B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584" y="3248921"/>
            <a:ext cx="6552832" cy="528355"/>
          </a:xfrm>
        </p:spPr>
        <p:txBody>
          <a:bodyPr>
            <a:noAutofit/>
          </a:bodyPr>
          <a:lstStyle/>
          <a:p>
            <a:r>
              <a:rPr lang="ko-KR" altLang="en-US" sz="3200" b="1" dirty="0"/>
              <a:t>질의 응답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4CA3A45-249E-DDF7-EA7A-B0FE582476C4}"/>
              </a:ext>
            </a:extLst>
          </p:cNvPr>
          <p:cNvSpPr txBox="1">
            <a:spLocks/>
          </p:cNvSpPr>
          <p:nvPr/>
        </p:nvSpPr>
        <p:spPr>
          <a:xfrm>
            <a:off x="721338" y="363515"/>
            <a:ext cx="1094683" cy="46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spc="-3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가천대학교 - 나무위키">
            <a:extLst>
              <a:ext uri="{FF2B5EF4-FFF2-40B4-BE49-F238E27FC236}">
                <a16:creationId xmlns:a16="http://schemas.microsoft.com/office/drawing/2014/main" id="{D5B48CBD-FB59-55B2-2409-B1F66109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5" y="303159"/>
            <a:ext cx="528354" cy="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1FDB0-F728-D585-15A9-67493DB2DFAF}"/>
              </a:ext>
            </a:extLst>
          </p:cNvPr>
          <p:cNvSpPr txBox="1"/>
          <p:nvPr/>
        </p:nvSpPr>
        <p:spPr>
          <a:xfrm>
            <a:off x="744931" y="382670"/>
            <a:ext cx="8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4E96"/>
                </a:solidFill>
              </a:rPr>
              <a:t>GOAT</a:t>
            </a:r>
            <a:endParaRPr lang="ko-KR" altLang="en-US" b="1" dirty="0">
              <a:solidFill>
                <a:srgbClr val="004E9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19DC8-8518-E4B2-730E-E535047BF47F}"/>
              </a:ext>
            </a:extLst>
          </p:cNvPr>
          <p:cNvSpPr txBox="1"/>
          <p:nvPr/>
        </p:nvSpPr>
        <p:spPr>
          <a:xfrm>
            <a:off x="1434129" y="382670"/>
            <a:ext cx="14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004E96"/>
                </a:solidFill>
              </a:rPr>
              <a:t>G</a:t>
            </a:r>
            <a:r>
              <a:rPr lang="en-US" altLang="ko-KR" sz="900" b="1" dirty="0" err="1"/>
              <a:t>achon</a:t>
            </a:r>
            <a:r>
              <a:rPr lang="en-US" altLang="ko-KR" sz="900" b="1" dirty="0"/>
              <a:t> </a:t>
            </a:r>
            <a:r>
              <a:rPr lang="en-US" altLang="ko-KR" sz="900" b="1" dirty="0">
                <a:solidFill>
                  <a:srgbClr val="004E96"/>
                </a:solidFill>
              </a:rPr>
              <a:t>O</a:t>
            </a:r>
            <a:r>
              <a:rPr lang="en-US" altLang="ko-KR" sz="900" b="1" dirty="0"/>
              <a:t>rganization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/>
              <a:t>of </a:t>
            </a:r>
            <a:r>
              <a:rPr lang="en-US" altLang="ko-KR" sz="900" b="1" dirty="0">
                <a:solidFill>
                  <a:srgbClr val="004E96"/>
                </a:solidFill>
              </a:rPr>
              <a:t>A</a:t>
            </a:r>
            <a:r>
              <a:rPr lang="en-US" altLang="ko-KR" sz="900" b="1" dirty="0"/>
              <a:t>erospace</a:t>
            </a:r>
            <a:r>
              <a:rPr lang="en-US" altLang="ko-KR" sz="900" b="1" dirty="0">
                <a:solidFill>
                  <a:srgbClr val="004E96"/>
                </a:solidFill>
              </a:rPr>
              <a:t> </a:t>
            </a:r>
            <a:r>
              <a:rPr lang="en-US" altLang="ko-KR" sz="900" b="1" dirty="0" err="1">
                <a:solidFill>
                  <a:srgbClr val="004E96"/>
                </a:solidFill>
              </a:rPr>
              <a:t>T</a:t>
            </a:r>
            <a:r>
              <a:rPr lang="en-US" altLang="ko-KR" sz="900" b="1" dirty="0" err="1"/>
              <a:t>echnololgy</a:t>
            </a:r>
            <a:endParaRPr lang="ko-KR" altLang="en-US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20684-06F2-1CB3-C3FC-15928D8B583D}"/>
              </a:ext>
            </a:extLst>
          </p:cNvPr>
          <p:cNvSpPr txBox="1"/>
          <p:nvPr/>
        </p:nvSpPr>
        <p:spPr>
          <a:xfrm>
            <a:off x="9194531" y="363515"/>
            <a:ext cx="27567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한국추진공학회 춘계 학술대회</a:t>
            </a:r>
            <a:endParaRPr lang="en-US" altLang="ko-KR" sz="1300" dirty="0"/>
          </a:p>
          <a:p>
            <a:r>
              <a:rPr lang="ko-KR" altLang="en-US" sz="1300" dirty="0"/>
              <a:t>전국대학생로켓연합회 </a:t>
            </a:r>
            <a:r>
              <a:rPr lang="en-US" altLang="ko-KR" sz="1300" dirty="0"/>
              <a:t>NURA </a:t>
            </a:r>
            <a:r>
              <a:rPr lang="ko-KR" altLang="en-US" sz="1300" dirty="0"/>
              <a:t>세션</a:t>
            </a:r>
            <a:r>
              <a:rPr lang="en-US" altLang="ko-KR" sz="1300" dirty="0"/>
              <a:t>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684B7E-B11D-3DA8-D143-E625B993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7821E-C2AF-9E22-752D-5A6118C1D861}"/>
              </a:ext>
            </a:extLst>
          </p:cNvPr>
          <p:cNvSpPr txBox="1"/>
          <p:nvPr/>
        </p:nvSpPr>
        <p:spPr>
          <a:xfrm>
            <a:off x="3746384" y="5996001"/>
            <a:ext cx="49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</a:rPr>
              <a:t>라마다프라자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 제주호텔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제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10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발표장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, 2023.05.25(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2" descr="한국추진공학회 by Jincheol Seo">
            <a:extLst>
              <a:ext uri="{FF2B5EF4-FFF2-40B4-BE49-F238E27FC236}">
                <a16:creationId xmlns:a16="http://schemas.microsoft.com/office/drawing/2014/main" id="{93C6814D-4838-4B7D-EE33-1235BAA1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688" y="385314"/>
            <a:ext cx="448843" cy="4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RA 전국대학교로켓연합회 - Home | Facebook">
            <a:extLst>
              <a:ext uri="{FF2B5EF4-FFF2-40B4-BE49-F238E27FC236}">
                <a16:creationId xmlns:a16="http://schemas.microsoft.com/office/drawing/2014/main" id="{FE9083C1-71B7-D699-C94E-4396806D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11" y="267599"/>
            <a:ext cx="779877" cy="7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5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AE1E-6B2E-A455-76C8-AC84E077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모니터링 시스템 개발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152E3-7E23-42EA-3B8F-3DC7279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4E24-5D01-46F3-AE85-4E5DB2C1315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70E39-0E3D-AF67-D497-681DFD854994}"/>
              </a:ext>
            </a:extLst>
          </p:cNvPr>
          <p:cNvSpPr txBox="1"/>
          <p:nvPr/>
        </p:nvSpPr>
        <p:spPr>
          <a:xfrm>
            <a:off x="6443350" y="1802128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4E96"/>
                </a:solidFill>
              </a:rPr>
              <a:t>모니터링 시스템</a:t>
            </a:r>
            <a:r>
              <a:rPr lang="en-US" altLang="ko-KR" b="1" dirty="0">
                <a:solidFill>
                  <a:srgbClr val="004E96"/>
                </a:solidFill>
              </a:rPr>
              <a:t>(</a:t>
            </a:r>
            <a:r>
              <a:rPr lang="ko-KR" altLang="en-US" b="1" dirty="0">
                <a:solidFill>
                  <a:srgbClr val="004E96"/>
                </a:solidFill>
              </a:rPr>
              <a:t>미션</a:t>
            </a:r>
            <a:r>
              <a:rPr lang="en-US" altLang="ko-KR" b="1" dirty="0">
                <a:solidFill>
                  <a:srgbClr val="004E96"/>
                </a:solidFill>
              </a:rPr>
              <a:t>) </a:t>
            </a:r>
            <a:r>
              <a:rPr lang="ko-KR" altLang="en-US" b="1" dirty="0">
                <a:solidFill>
                  <a:srgbClr val="004E96"/>
                </a:solidFill>
              </a:rPr>
              <a:t>작동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5F079-84BB-5D8E-4910-7271C1DE3719}"/>
              </a:ext>
            </a:extLst>
          </p:cNvPr>
          <p:cNvSpPr txBox="1"/>
          <p:nvPr/>
        </p:nvSpPr>
        <p:spPr>
          <a:xfrm>
            <a:off x="6014777" y="1867302"/>
            <a:ext cx="409816" cy="364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83161B-C7C3-4B24-3892-767907274A0B}"/>
              </a:ext>
            </a:extLst>
          </p:cNvPr>
          <p:cNvSpPr/>
          <p:nvPr/>
        </p:nvSpPr>
        <p:spPr>
          <a:xfrm>
            <a:off x="815612" y="2158186"/>
            <a:ext cx="2587418" cy="4055476"/>
          </a:xfrm>
          <a:prstGeom prst="roundRect">
            <a:avLst>
              <a:gd name="adj" fmla="val 575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867CBE-D51F-8128-2737-107DF5337C00}"/>
              </a:ext>
            </a:extLst>
          </p:cNvPr>
          <p:cNvSpPr/>
          <p:nvPr/>
        </p:nvSpPr>
        <p:spPr>
          <a:xfrm>
            <a:off x="3775628" y="2174097"/>
            <a:ext cx="2465743" cy="4071387"/>
          </a:xfrm>
          <a:prstGeom prst="roundRect">
            <a:avLst>
              <a:gd name="adj" fmla="val 5758"/>
            </a:avLst>
          </a:prstGeom>
          <a:noFill/>
          <a:ln w="190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2737D-2B84-1517-12CC-6434BA4BD74C}"/>
              </a:ext>
            </a:extLst>
          </p:cNvPr>
          <p:cNvSpPr txBox="1"/>
          <p:nvPr/>
        </p:nvSpPr>
        <p:spPr>
          <a:xfrm>
            <a:off x="928931" y="243809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① 데이터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8D7C31-8765-B397-A470-CA50BD78D9CC}"/>
              </a:ext>
            </a:extLst>
          </p:cNvPr>
          <p:cNvSpPr txBox="1"/>
          <p:nvPr/>
        </p:nvSpPr>
        <p:spPr>
          <a:xfrm>
            <a:off x="922982" y="389292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② 데이터 저장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EBBB40-0937-F984-EE16-5ECFBD988431}"/>
              </a:ext>
            </a:extLst>
          </p:cNvPr>
          <p:cNvSpPr txBox="1"/>
          <p:nvPr/>
        </p:nvSpPr>
        <p:spPr>
          <a:xfrm>
            <a:off x="922982" y="5089867"/>
            <a:ext cx="231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③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가공 및 송신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5E914-CFAC-BD85-51DE-F30F54B5C710}"/>
              </a:ext>
            </a:extLst>
          </p:cNvPr>
          <p:cNvSpPr txBox="1"/>
          <p:nvPr/>
        </p:nvSpPr>
        <p:spPr>
          <a:xfrm>
            <a:off x="3934017" y="2430852"/>
            <a:ext cx="1762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① 통신 수신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DB1599-8F56-5A89-EFDA-3A3FB5C9F616}"/>
              </a:ext>
            </a:extLst>
          </p:cNvPr>
          <p:cNvSpPr txBox="1"/>
          <p:nvPr/>
        </p:nvSpPr>
        <p:spPr>
          <a:xfrm>
            <a:off x="3938621" y="3597104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③  </a:t>
            </a:r>
            <a:r>
              <a:rPr lang="en-US" altLang="ko-KR" sz="1600" b="1" dirty="0"/>
              <a:t>PC</a:t>
            </a:r>
            <a:r>
              <a:rPr lang="ko-KR" altLang="en-US" sz="1600" b="1" dirty="0"/>
              <a:t>로 전송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C0249F-0F1E-4801-F656-4373EEFA83B0}"/>
              </a:ext>
            </a:extLst>
          </p:cNvPr>
          <p:cNvSpPr txBox="1"/>
          <p:nvPr/>
        </p:nvSpPr>
        <p:spPr>
          <a:xfrm>
            <a:off x="3775628" y="17888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2F528F"/>
                </a:solidFill>
              </a:rPr>
              <a:t>지상국</a:t>
            </a:r>
            <a:endParaRPr lang="ko-KR" altLang="en-US" b="1" dirty="0">
              <a:solidFill>
                <a:srgbClr val="2F528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274D8C-6333-864A-75BC-892519C7C239}"/>
              </a:ext>
            </a:extLst>
          </p:cNvPr>
          <p:cNvSpPr txBox="1"/>
          <p:nvPr/>
        </p:nvSpPr>
        <p:spPr>
          <a:xfrm>
            <a:off x="3939850" y="4697268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④ </a:t>
            </a:r>
            <a:r>
              <a:rPr lang="en-US" altLang="ko-KR" sz="1600" b="1" dirty="0"/>
              <a:t>GUI</a:t>
            </a:r>
            <a:endParaRPr lang="ko-KR" altLang="en-US" sz="1600" b="1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6552B5D-3303-3B42-9FDB-8C38453E4F9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3233523" y="2600129"/>
            <a:ext cx="700494" cy="2659015"/>
          </a:xfrm>
          <a:prstGeom prst="bentConnector3">
            <a:avLst>
              <a:gd name="adj1" fmla="val 5000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AD232CC6-9806-0D45-9240-8BB971D8A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23" y="2879187"/>
            <a:ext cx="1978534" cy="1056471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자세</a:t>
            </a:r>
            <a:r>
              <a:rPr lang="en-US" altLang="ko-KR" sz="1600" dirty="0"/>
              <a:t> (BNO055)</a:t>
            </a:r>
          </a:p>
          <a:p>
            <a:r>
              <a:rPr lang="ko-KR" altLang="en-US" sz="1600" dirty="0"/>
              <a:t>고도</a:t>
            </a:r>
            <a:r>
              <a:rPr lang="en-US" altLang="ko-KR" sz="1600" dirty="0"/>
              <a:t>, </a:t>
            </a:r>
            <a:r>
              <a:rPr lang="ko-KR" altLang="en-US" sz="1600" dirty="0"/>
              <a:t>기압</a:t>
            </a:r>
            <a:r>
              <a:rPr lang="en-US" altLang="ko-KR" sz="1600" dirty="0"/>
              <a:t>, </a:t>
            </a:r>
            <a:r>
              <a:rPr lang="ko-KR" altLang="en-US" sz="1600" dirty="0"/>
              <a:t>온도 </a:t>
            </a:r>
            <a:r>
              <a:rPr lang="en-US" altLang="ko-KR" sz="1600" dirty="0"/>
              <a:t>(BMP280)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3B48616B-7C51-A64C-ED5B-D1C5AFDB6A9B}"/>
              </a:ext>
            </a:extLst>
          </p:cNvPr>
          <p:cNvSpPr txBox="1">
            <a:spLocks/>
          </p:cNvSpPr>
          <p:nvPr/>
        </p:nvSpPr>
        <p:spPr>
          <a:xfrm>
            <a:off x="979930" y="4331212"/>
            <a:ext cx="2120042" cy="551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수집 정보 </a:t>
            </a:r>
            <a:r>
              <a:rPr lang="en-US" altLang="ko-KR" sz="1600" dirty="0"/>
              <a:t>SD </a:t>
            </a:r>
            <a:r>
              <a:rPr lang="ko-KR" altLang="en-US" sz="1600" dirty="0"/>
              <a:t>카드 저장</a:t>
            </a:r>
            <a:endParaRPr lang="en-US" altLang="ko-KR" sz="16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5890E2B0-07FD-6DA7-EE02-32B82BC666A6}"/>
              </a:ext>
            </a:extLst>
          </p:cNvPr>
          <p:cNvSpPr txBox="1">
            <a:spLocks/>
          </p:cNvSpPr>
          <p:nvPr/>
        </p:nvSpPr>
        <p:spPr>
          <a:xfrm>
            <a:off x="997281" y="5473236"/>
            <a:ext cx="2117432" cy="570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RF </a:t>
            </a:r>
            <a:r>
              <a:rPr lang="ko-KR" altLang="en-US" sz="1600" dirty="0"/>
              <a:t>통신용 데이터 패킷으로 변환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009CB6E5-B39D-5096-99CD-E37AFB7943D5}"/>
              </a:ext>
            </a:extLst>
          </p:cNvPr>
          <p:cNvSpPr txBox="1">
            <a:spLocks/>
          </p:cNvSpPr>
          <p:nvPr/>
        </p:nvSpPr>
        <p:spPr>
          <a:xfrm>
            <a:off x="3982722" y="2837794"/>
            <a:ext cx="2278409" cy="931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데이터 수신</a:t>
            </a:r>
            <a:endParaRPr lang="en-US" altLang="ko-KR" sz="1600" dirty="0"/>
          </a:p>
          <a:p>
            <a:r>
              <a:rPr lang="ko-KR" altLang="en-US" sz="1600" dirty="0"/>
              <a:t>데이터 유효성 확인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BDA5500-053E-479A-9AA8-EC476C88F829}"/>
              </a:ext>
            </a:extLst>
          </p:cNvPr>
          <p:cNvSpPr txBox="1">
            <a:spLocks/>
          </p:cNvSpPr>
          <p:nvPr/>
        </p:nvSpPr>
        <p:spPr>
          <a:xfrm>
            <a:off x="3938620" y="4089349"/>
            <a:ext cx="1945793" cy="602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시리얼 통신으로 전송</a:t>
            </a:r>
            <a:endParaRPr lang="en-US" altLang="ko-KR" sz="1600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0CB38DBE-7AF8-DCAD-2D4C-A3CDDA9AA7D8}"/>
              </a:ext>
            </a:extLst>
          </p:cNvPr>
          <p:cNvSpPr txBox="1">
            <a:spLocks/>
          </p:cNvSpPr>
          <p:nvPr/>
        </p:nvSpPr>
        <p:spPr>
          <a:xfrm>
            <a:off x="4010889" y="5076869"/>
            <a:ext cx="2230482" cy="58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변환된 데이터      시각화</a:t>
            </a:r>
            <a:endParaRPr lang="en-US" altLang="ko-KR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A0BD1A-D42D-E9D9-AD5A-6CC78EF79189}"/>
              </a:ext>
            </a:extLst>
          </p:cNvPr>
          <p:cNvSpPr txBox="1"/>
          <p:nvPr/>
        </p:nvSpPr>
        <p:spPr>
          <a:xfrm>
            <a:off x="997281" y="1804765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F528F"/>
                </a:solidFill>
              </a:rPr>
              <a:t>개체 내 통신 모듈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4033CA-9E4C-D297-E4C4-B8964B3FD3BE}"/>
              </a:ext>
            </a:extLst>
          </p:cNvPr>
          <p:cNvSpPr txBox="1"/>
          <p:nvPr/>
        </p:nvSpPr>
        <p:spPr>
          <a:xfrm>
            <a:off x="4222497" y="556785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지상국에서 강제 낙하산 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사출 상황 판단 가능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7" name="GUI영상">
            <a:hlinkClick r:id="" action="ppaction://media"/>
            <a:extLst>
              <a:ext uri="{FF2B5EF4-FFF2-40B4-BE49-F238E27FC236}">
                <a16:creationId xmlns:a16="http://schemas.microsoft.com/office/drawing/2014/main" id="{39F423A4-097B-EC7D-5596-FC3CC428C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9232" y="2330144"/>
            <a:ext cx="5724062" cy="32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4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49837C-8B37-40CF-855F-F4D4669FAFBA}" type="slidenum">
              <a:rPr lang="ko-KR" altLang="en-US"/>
              <a:pPr lvl="0">
                <a:defRPr/>
              </a:pPr>
              <a:t>5</a:t>
            </a:fld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354763D-87BB-4612-899A-BB2A1F17AABC}"/>
              </a:ext>
            </a:extLst>
          </p:cNvPr>
          <p:cNvSpPr txBox="1">
            <a:spLocks/>
          </p:cNvSpPr>
          <p:nvPr/>
        </p:nvSpPr>
        <p:spPr>
          <a:xfrm>
            <a:off x="838200" y="401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/>
              <a:t>시뮬레이터 개발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53EA6-377C-155B-C769-A5DEECD7C997}"/>
              </a:ext>
            </a:extLst>
          </p:cNvPr>
          <p:cNvSpPr/>
          <p:nvPr/>
        </p:nvSpPr>
        <p:spPr>
          <a:xfrm>
            <a:off x="963531" y="1954682"/>
            <a:ext cx="4386411" cy="4071387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866EAE-0E7F-4604-99E4-E76F2AF88AD2}"/>
              </a:ext>
            </a:extLst>
          </p:cNvPr>
          <p:cNvSpPr txBox="1"/>
          <p:nvPr/>
        </p:nvSpPr>
        <p:spPr>
          <a:xfrm>
            <a:off x="2220631" y="157667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</a:schemeClr>
                </a:solidFill>
              </a:rPr>
              <a:t>구현 프로그램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07757713-A8AD-3111-0C04-B74FB50823B9}"/>
              </a:ext>
            </a:extLst>
          </p:cNvPr>
          <p:cNvSpPr txBox="1">
            <a:spLocks/>
          </p:cNvSpPr>
          <p:nvPr/>
        </p:nvSpPr>
        <p:spPr>
          <a:xfrm>
            <a:off x="1241193" y="3463719"/>
            <a:ext cx="3831085" cy="2253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미 공군 비행 훈련 프로그램에 사용될 정도로 높은 신뢰성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3D </a:t>
            </a:r>
            <a:r>
              <a:rPr lang="ko-KR" altLang="en-US" sz="1600" dirty="0"/>
              <a:t>환경 쉽게 구현 가능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높은 접근성에 따른 다양한 레퍼런스 </a:t>
            </a:r>
            <a:endParaRPr lang="en-US" altLang="ko-KR" sz="1600" dirty="0"/>
          </a:p>
        </p:txBody>
      </p:sp>
      <p:pic>
        <p:nvPicPr>
          <p:cNvPr id="43" name="Picture 2" descr="Unity 실시간 개발 플랫폼 | 3D, 2D VR 및 AR 엔진">
            <a:extLst>
              <a:ext uri="{FF2B5EF4-FFF2-40B4-BE49-F238E27FC236}">
                <a16:creationId xmlns:a16="http://schemas.microsoft.com/office/drawing/2014/main" id="{85FE7137-EA2D-C243-B692-6AD7D35B1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30770" r="14741" b="26038"/>
          <a:stretch/>
        </p:blipFill>
        <p:spPr bwMode="auto">
          <a:xfrm>
            <a:off x="1319611" y="2341372"/>
            <a:ext cx="2425281" cy="8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87BD1F-69CB-A638-AF36-DAE24CBEE4C1}"/>
              </a:ext>
            </a:extLst>
          </p:cNvPr>
          <p:cNvSpPr txBox="1"/>
          <p:nvPr/>
        </p:nvSpPr>
        <p:spPr>
          <a:xfrm>
            <a:off x="7652626" y="1567339"/>
            <a:ext cx="118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구현 방법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8795AD-561E-D573-664C-2928B2B45ACF}"/>
              </a:ext>
            </a:extLst>
          </p:cNvPr>
          <p:cNvSpPr/>
          <p:nvPr/>
        </p:nvSpPr>
        <p:spPr>
          <a:xfrm>
            <a:off x="5683747" y="1954682"/>
            <a:ext cx="5380805" cy="4071387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35E72B2-9B93-C2CC-55BC-C7CE79E8220A}"/>
              </a:ext>
            </a:extLst>
          </p:cNvPr>
          <p:cNvSpPr/>
          <p:nvPr/>
        </p:nvSpPr>
        <p:spPr>
          <a:xfrm>
            <a:off x="5919395" y="2370514"/>
            <a:ext cx="2624877" cy="3434750"/>
          </a:xfrm>
          <a:prstGeom prst="roundRect">
            <a:avLst>
              <a:gd name="adj" fmla="val 575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3BBB7-29F1-A1AF-19C8-0C9720D81DF0}"/>
              </a:ext>
            </a:extLst>
          </p:cNvPr>
          <p:cNvGrpSpPr/>
          <p:nvPr/>
        </p:nvGrpSpPr>
        <p:grpSpPr>
          <a:xfrm>
            <a:off x="6087975" y="2181061"/>
            <a:ext cx="1342752" cy="500904"/>
            <a:chOff x="7357922" y="2302214"/>
            <a:chExt cx="2636512" cy="98353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131635F-AD3C-E1EC-1470-60CED852C06D}"/>
                </a:ext>
              </a:extLst>
            </p:cNvPr>
            <p:cNvSpPr/>
            <p:nvPr/>
          </p:nvSpPr>
          <p:spPr>
            <a:xfrm>
              <a:off x="7357922" y="2302214"/>
              <a:ext cx="2636512" cy="983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 descr="Unity 실시간 개발 플랫폼 | 3D, 2D VR 및 AR 엔진">
              <a:extLst>
                <a:ext uri="{FF2B5EF4-FFF2-40B4-BE49-F238E27FC236}">
                  <a16:creationId xmlns:a16="http://schemas.microsoft.com/office/drawing/2014/main" id="{A374374F-C26F-B24F-F144-69170D299B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2" t="30770" r="14741" b="26038"/>
            <a:stretch/>
          </p:blipFill>
          <p:spPr bwMode="auto">
            <a:xfrm>
              <a:off x="7451541" y="2350759"/>
              <a:ext cx="2425281" cy="866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06E3815-2E22-9C3B-7ACF-AAE2CFA19929}"/>
              </a:ext>
            </a:extLst>
          </p:cNvPr>
          <p:cNvSpPr txBox="1"/>
          <p:nvPr/>
        </p:nvSpPr>
        <p:spPr>
          <a:xfrm>
            <a:off x="6087975" y="277474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추진체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AF442B-C0DB-46CB-F824-9325FD2373B5}"/>
              </a:ext>
            </a:extLst>
          </p:cNvPr>
          <p:cNvSpPr txBox="1"/>
          <p:nvPr/>
        </p:nvSpPr>
        <p:spPr>
          <a:xfrm>
            <a:off x="6054333" y="386136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환경 조건 부여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82E8-3F6A-C1AD-E5FF-7D66C2BC87BF}"/>
              </a:ext>
            </a:extLst>
          </p:cNvPr>
          <p:cNvSpPr txBox="1"/>
          <p:nvPr/>
        </p:nvSpPr>
        <p:spPr>
          <a:xfrm>
            <a:off x="9173965" y="3584361"/>
            <a:ext cx="16164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다양한 유체 </a:t>
            </a:r>
            <a:endParaRPr lang="en-US" altLang="ko-KR" b="1" dirty="0"/>
          </a:p>
          <a:p>
            <a:pPr algn="ctr"/>
            <a:r>
              <a:rPr lang="ko-KR" altLang="en-US" b="1" dirty="0"/>
              <a:t>유동을 근사</a:t>
            </a:r>
            <a:endParaRPr lang="en-US" altLang="ko-KR" b="1" dirty="0"/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 err="1"/>
              <a:t>연산량</a:t>
            </a:r>
            <a:r>
              <a:rPr lang="ko-KR" altLang="en-US" sz="1600" dirty="0"/>
              <a:t> 감소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D578B2-25CA-645F-B956-76B309DE1CC2}"/>
              </a:ext>
            </a:extLst>
          </p:cNvPr>
          <p:cNvSpPr txBox="1"/>
          <p:nvPr/>
        </p:nvSpPr>
        <p:spPr>
          <a:xfrm>
            <a:off x="879650" y="6359354"/>
            <a:ext cx="7919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https://www.saic.com/features/Simulators-Help-Pilots-Earn-Their-Wings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9FA1EF0E-E4CB-17F7-BB4D-4B38D38A4F34}"/>
              </a:ext>
            </a:extLst>
          </p:cNvPr>
          <p:cNvSpPr txBox="1">
            <a:spLocks/>
          </p:cNvSpPr>
          <p:nvPr/>
        </p:nvSpPr>
        <p:spPr>
          <a:xfrm>
            <a:off x="6140622" y="4326637"/>
            <a:ext cx="2078401" cy="146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중력</a:t>
            </a:r>
            <a:endParaRPr lang="en-US" altLang="ko-KR" sz="1600" dirty="0"/>
          </a:p>
          <a:p>
            <a:r>
              <a:rPr lang="ko-KR" altLang="en-US" sz="1600" dirty="0"/>
              <a:t>바람</a:t>
            </a:r>
            <a:endParaRPr lang="en-US" altLang="ko-KR" sz="1600" dirty="0"/>
          </a:p>
          <a:p>
            <a:r>
              <a:rPr lang="ko-KR" altLang="en-US" sz="1600" dirty="0"/>
              <a:t>로켓 형상에 따른 양력과 항력</a:t>
            </a:r>
            <a:endParaRPr lang="en-US" altLang="ko-KR" sz="1600" dirty="0"/>
          </a:p>
        </p:txBody>
      </p: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82666DA6-A306-5747-0BBC-B9BE31F1695B}"/>
              </a:ext>
            </a:extLst>
          </p:cNvPr>
          <p:cNvSpPr txBox="1">
            <a:spLocks/>
          </p:cNvSpPr>
          <p:nvPr/>
        </p:nvSpPr>
        <p:spPr>
          <a:xfrm>
            <a:off x="6135654" y="3212466"/>
            <a:ext cx="2078401" cy="146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추력 측정 데이터 사용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84" name="화살표: 아래쪽 83">
            <a:extLst>
              <a:ext uri="{FF2B5EF4-FFF2-40B4-BE49-F238E27FC236}">
                <a16:creationId xmlns:a16="http://schemas.microsoft.com/office/drawing/2014/main" id="{43AC48CF-A54F-ABE3-EE63-2D9ABE698F15}"/>
              </a:ext>
            </a:extLst>
          </p:cNvPr>
          <p:cNvSpPr/>
          <p:nvPr/>
        </p:nvSpPr>
        <p:spPr>
          <a:xfrm rot="16200000">
            <a:off x="8180750" y="3600700"/>
            <a:ext cx="870123" cy="736621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3"/>
            <a:ext cx="5126360" cy="478112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총 </a:t>
            </a:r>
            <a:r>
              <a:rPr lang="ko-KR" altLang="en-US" sz="2000" dirty="0" err="1"/>
              <a:t>충격량</a:t>
            </a:r>
            <a:r>
              <a:rPr lang="ko-KR" altLang="en-US" sz="2000" dirty="0"/>
              <a:t> 유지</a:t>
            </a:r>
            <a:r>
              <a:rPr lang="en-US" altLang="ko-KR" sz="2000" dirty="0"/>
              <a:t>, </a:t>
            </a:r>
            <a:r>
              <a:rPr lang="ko-KR" altLang="en-US" sz="2000" dirty="0"/>
              <a:t>연소 시간 변경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&lt; TMS</a:t>
            </a:r>
            <a:r>
              <a:rPr lang="ko-KR" altLang="en-US" sz="2000" dirty="0"/>
              <a:t>결과 </a:t>
            </a:r>
            <a:r>
              <a:rPr lang="en-US" altLang="ko-KR" sz="2000" dirty="0"/>
              <a:t>&gt;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49837C-8B37-40CF-855F-F4D4669FAFBA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  <p:pic>
        <p:nvPicPr>
          <p:cNvPr id="2" name="rocket_crop" descr="rocket_crop">
            <a:hlinkClick r:id="" action="ppaction://media"/>
            <a:extLst>
              <a:ext uri="{FF2B5EF4-FFF2-40B4-BE49-F238E27FC236}">
                <a16:creationId xmlns:a16="http://schemas.microsoft.com/office/drawing/2014/main" id="{E45F6E60-1C4A-8E4A-8D6E-349940AFD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6109" t="9925" r="43757" b="39468"/>
          <a:stretch/>
        </p:blipFill>
        <p:spPr>
          <a:xfrm>
            <a:off x="8181622" y="1839602"/>
            <a:ext cx="3400778" cy="4451929"/>
          </a:xfrm>
          <a:prstGeom prst="rect">
            <a:avLst/>
          </a:prstGeom>
        </p:spPr>
      </p:pic>
      <p:pic>
        <p:nvPicPr>
          <p:cNvPr id="4" name="launch_crop_r" descr="launch_crop_r">
            <a:hlinkClick r:id="" action="ppaction://media"/>
            <a:extLst>
              <a:ext uri="{FF2B5EF4-FFF2-40B4-BE49-F238E27FC236}">
                <a16:creationId xmlns:a16="http://schemas.microsoft.com/office/drawing/2014/main" id="{C7E1E2BA-93DE-9E45-B8E8-6FF5243807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73967" y="1807192"/>
            <a:ext cx="2540670" cy="45167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588C7FC-DD57-9243-28D7-FCEB174AB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시뮬레이터 개발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6871FC-BE3F-DF8B-7330-8C609AA22C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8" y="2193986"/>
            <a:ext cx="5106164" cy="38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40E02-7F5A-28F3-07C9-AF7E6BEF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312" y="2766218"/>
            <a:ext cx="5365376" cy="1325563"/>
          </a:xfrm>
        </p:spPr>
        <p:txBody>
          <a:bodyPr/>
          <a:lstStyle/>
          <a:p>
            <a:r>
              <a:rPr lang="en-US" altLang="ko-KR" b="1" dirty="0"/>
              <a:t>22</a:t>
            </a:r>
            <a:r>
              <a:rPr lang="ko-KR" altLang="en-US" b="1" dirty="0"/>
              <a:t>년 발사대회 요약</a:t>
            </a:r>
          </a:p>
        </p:txBody>
      </p:sp>
    </p:spTree>
    <p:extLst>
      <p:ext uri="{BB962C8B-B14F-4D97-AF65-F5344CB8AC3E}">
        <p14:creationId xmlns:p14="http://schemas.microsoft.com/office/powerpoint/2010/main" val="418107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unch_crop_r" descr="launch_crop_r">
            <a:hlinkClick r:id="" action="ppaction://media"/>
            <a:extLst>
              <a:ext uri="{FF2B5EF4-FFF2-40B4-BE49-F238E27FC236}">
                <a16:creationId xmlns:a16="http://schemas.microsoft.com/office/drawing/2014/main" id="{7F459BD3-EEF0-7CE0-9189-7C5FBF242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8136" y="2020318"/>
            <a:ext cx="2131250" cy="378888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22</a:t>
            </a:r>
            <a:r>
              <a:rPr lang="ko-KR" altLang="en-US" sz="2800" b="1" dirty="0"/>
              <a:t>년 발사 목표 및 결과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44CFC8-AE69-DB11-DFC0-7606BA2156EC}"/>
              </a:ext>
            </a:extLst>
          </p:cNvPr>
          <p:cNvSpPr/>
          <p:nvPr/>
        </p:nvSpPr>
        <p:spPr>
          <a:xfrm>
            <a:off x="1213842" y="1857866"/>
            <a:ext cx="4009127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4966B6-CF7E-5B40-77C7-6CDE56689527}"/>
              </a:ext>
            </a:extLst>
          </p:cNvPr>
          <p:cNvSpPr txBox="1"/>
          <p:nvPr/>
        </p:nvSpPr>
        <p:spPr>
          <a:xfrm>
            <a:off x="2555075" y="1992151"/>
            <a:ext cx="132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발사 목표</a:t>
            </a:r>
            <a:endParaRPr lang="en-US" altLang="ko-KR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B7FE9C-CD65-BA8A-DDA3-1476E5705FF9}"/>
              </a:ext>
            </a:extLst>
          </p:cNvPr>
          <p:cNvSpPr txBox="1"/>
          <p:nvPr/>
        </p:nvSpPr>
        <p:spPr>
          <a:xfrm>
            <a:off x="6381959" y="1992151"/>
            <a:ext cx="11897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/>
              <a:t>발사 결과</a:t>
            </a:r>
            <a:endParaRPr lang="en-US" altLang="ko-KR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2E48F0C-D3BC-5D34-1114-14968F12A491}"/>
              </a:ext>
            </a:extLst>
          </p:cNvPr>
          <p:cNvSpPr/>
          <p:nvPr/>
        </p:nvSpPr>
        <p:spPr>
          <a:xfrm>
            <a:off x="5504529" y="1854010"/>
            <a:ext cx="5254911" cy="4140396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5F3BBAB-C704-BD6A-53FC-845EEAD3F3FF}"/>
              </a:ext>
            </a:extLst>
          </p:cNvPr>
          <p:cNvSpPr txBox="1">
            <a:spLocks/>
          </p:cNvSpPr>
          <p:nvPr/>
        </p:nvSpPr>
        <p:spPr>
          <a:xfrm>
            <a:off x="1322438" y="2491920"/>
            <a:ext cx="3831334" cy="3502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목표고도 </a:t>
            </a:r>
            <a:r>
              <a:rPr lang="en-US" altLang="ko-KR" sz="1600" dirty="0"/>
              <a:t>400m </a:t>
            </a:r>
            <a:r>
              <a:rPr lang="ko-KR" altLang="en-US" sz="1600" dirty="0"/>
              <a:t>도달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RF</a:t>
            </a:r>
            <a:r>
              <a:rPr lang="ko-KR" altLang="en-US" sz="1600" dirty="0"/>
              <a:t>통신을 이용한 데이터 수집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자체제작한 </a:t>
            </a:r>
            <a:r>
              <a:rPr lang="en-US" altLang="ko-KR" sz="1600" dirty="0"/>
              <a:t>GUI</a:t>
            </a:r>
            <a:r>
              <a:rPr lang="ko-KR" altLang="en-US" sz="1600" dirty="0"/>
              <a:t>로 실시간 모니터링 진행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시뮬레이터의 신뢰성 확보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시뮬레이터 활용 가능성 확인</a:t>
            </a:r>
            <a:r>
              <a:rPr lang="en-US" altLang="ko-KR" sz="1600" dirty="0"/>
              <a:t> (</a:t>
            </a:r>
            <a:r>
              <a:rPr lang="ko-KR" altLang="en-US" sz="1600" dirty="0"/>
              <a:t>디지털 트윈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31CF0-D650-996B-52DD-620EE3B07058}"/>
              </a:ext>
            </a:extLst>
          </p:cNvPr>
          <p:cNvSpPr txBox="1">
            <a:spLocks/>
          </p:cNvSpPr>
          <p:nvPr/>
        </p:nvSpPr>
        <p:spPr>
          <a:xfrm>
            <a:off x="5617450" y="2491920"/>
            <a:ext cx="2514534" cy="308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정상 연소 실패</a:t>
            </a:r>
            <a:r>
              <a:rPr lang="en-US" altLang="ko-KR" sz="1600" dirty="0"/>
              <a:t> </a:t>
            </a:r>
          </a:p>
          <a:p>
            <a:pPr marL="0" indent="0">
              <a:buNone/>
            </a:pPr>
            <a:r>
              <a:rPr lang="en-US" altLang="ko-KR" sz="1600" dirty="0"/>
              <a:t>   (2</a:t>
            </a:r>
            <a:r>
              <a:rPr lang="ko-KR" altLang="en-US" sz="1600" dirty="0"/>
              <a:t>초 </a:t>
            </a:r>
            <a:r>
              <a:rPr lang="en-US" altLang="ko-KR" sz="1600" dirty="0">
                <a:sym typeface="Wingdings" panose="05000000000000000000" pitchFamily="2" charset="2"/>
              </a:rPr>
              <a:t>10</a:t>
            </a:r>
            <a:r>
              <a:rPr lang="ko-KR" altLang="en-US" sz="1600" dirty="0">
                <a:sym typeface="Wingdings" panose="05000000000000000000" pitchFamily="2" charset="2"/>
              </a:rPr>
              <a:t>초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지상국과의 통신 실패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데이터 수집 실패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시뮬레이터와 정량적 비교 불가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11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3E0D802-607C-BCDF-E295-CC1A8D6F5F08}"/>
              </a:ext>
            </a:extLst>
          </p:cNvPr>
          <p:cNvSpPr/>
          <p:nvPr/>
        </p:nvSpPr>
        <p:spPr>
          <a:xfrm>
            <a:off x="911424" y="1556793"/>
            <a:ext cx="10198773" cy="4762462"/>
          </a:xfrm>
          <a:prstGeom prst="roundRect">
            <a:avLst>
              <a:gd name="adj" fmla="val 42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8267D-6383-654C-AADB-96D5DBA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DBB2-B504-4244-9219-4ECCEC18181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DC2A81-DF5B-9040-77B7-43DBE9D6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실패 원인 분석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통신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데이터 수집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44CFC8-AE69-DB11-DFC0-7606BA2156EC}"/>
              </a:ext>
            </a:extLst>
          </p:cNvPr>
          <p:cNvSpPr/>
          <p:nvPr/>
        </p:nvSpPr>
        <p:spPr>
          <a:xfrm>
            <a:off x="3428045" y="1844824"/>
            <a:ext cx="4479758" cy="414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4966B6-CF7E-5B40-77C7-6CDE56689527}"/>
              </a:ext>
            </a:extLst>
          </p:cNvPr>
          <p:cNvSpPr txBox="1"/>
          <p:nvPr/>
        </p:nvSpPr>
        <p:spPr>
          <a:xfrm>
            <a:off x="4893890" y="2022579"/>
            <a:ext cx="12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실패 원인</a:t>
            </a:r>
            <a:endParaRPr lang="en-US" altLang="ko-KR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B7FE9C-CD65-BA8A-DDA3-1476E5705FF9}"/>
              </a:ext>
            </a:extLst>
          </p:cNvPr>
          <p:cNvSpPr txBox="1"/>
          <p:nvPr/>
        </p:nvSpPr>
        <p:spPr>
          <a:xfrm>
            <a:off x="8969874" y="1978037"/>
            <a:ext cx="11897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개선 방향</a:t>
            </a:r>
            <a:endParaRPr lang="en-US" altLang="ko-KR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2E48F0C-D3BC-5D34-1114-14968F12A491}"/>
              </a:ext>
            </a:extLst>
          </p:cNvPr>
          <p:cNvSpPr/>
          <p:nvPr/>
        </p:nvSpPr>
        <p:spPr>
          <a:xfrm>
            <a:off x="8067422" y="1844824"/>
            <a:ext cx="2803778" cy="4140396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7ED89EB-5AF7-45FE-9C3E-73CD29F57C03}"/>
              </a:ext>
            </a:extLst>
          </p:cNvPr>
          <p:cNvSpPr txBox="1">
            <a:spLocks/>
          </p:cNvSpPr>
          <p:nvPr/>
        </p:nvSpPr>
        <p:spPr>
          <a:xfrm>
            <a:off x="3615383" y="2700168"/>
            <a:ext cx="3854927" cy="32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안테나 접촉 불량</a:t>
            </a:r>
            <a:endParaRPr lang="en-US" altLang="ko-KR" sz="1600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600" dirty="0"/>
              <a:t>지상국에서의 안테나 조정의 어려움</a:t>
            </a:r>
            <a:endParaRPr lang="en-US" altLang="ko-KR" sz="1600" dirty="0"/>
          </a:p>
          <a:p>
            <a:endParaRPr lang="en-US" altLang="ko-KR" sz="200" dirty="0"/>
          </a:p>
          <a:p>
            <a:endParaRPr lang="en-US" altLang="ko-KR" sz="1600" dirty="0"/>
          </a:p>
          <a:p>
            <a:r>
              <a:rPr lang="en-US" altLang="ko-KR" sz="1600" dirty="0"/>
              <a:t>3</a:t>
            </a:r>
            <a:r>
              <a:rPr lang="ko-KR" altLang="en-US" sz="1600" dirty="0"/>
              <a:t>초 동안 수집한 데이터를 백업하는 저장 알고리즘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EB3786A-4672-496D-8FE2-70D249D7526D}"/>
              </a:ext>
            </a:extLst>
          </p:cNvPr>
          <p:cNvSpPr txBox="1">
            <a:spLocks/>
          </p:cNvSpPr>
          <p:nvPr/>
        </p:nvSpPr>
        <p:spPr>
          <a:xfrm>
            <a:off x="8208709" y="2700168"/>
            <a:ext cx="2521203" cy="3570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안테나 추진체 내부 재위치 및 통신부 외부 소재 변경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파라볼라 안테나 형식의 주파수 탐색기 설치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안정적 백업 속도 확보</a:t>
            </a:r>
            <a:endParaRPr lang="en-US" altLang="ko-KR" sz="1600" dirty="0"/>
          </a:p>
        </p:txBody>
      </p:sp>
      <p:pic>
        <p:nvPicPr>
          <p:cNvPr id="3" name="그림 2" descr="도구이(가) 표시된 사진&#10;&#10;자동 생성된 설명">
            <a:extLst>
              <a:ext uri="{FF2B5EF4-FFF2-40B4-BE49-F238E27FC236}">
                <a16:creationId xmlns:a16="http://schemas.microsoft.com/office/drawing/2014/main" id="{1297D4EB-0B43-55A4-D31A-A0BE59317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2" y="2347369"/>
            <a:ext cx="2293475" cy="306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9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2577</Words>
  <Application>Microsoft Office PowerPoint</Application>
  <PresentationFormat>와이드스크린</PresentationFormat>
  <Paragraphs>399</Paragraphs>
  <Slides>33</Slides>
  <Notes>28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나눔고딕</vt:lpstr>
      <vt:lpstr>맑은 고딕</vt:lpstr>
      <vt:lpstr>Arial</vt:lpstr>
      <vt:lpstr>Cambria Math</vt:lpstr>
      <vt:lpstr>Office 테마</vt:lpstr>
      <vt:lpstr>23년 GOAT-Ⅲ 로켓 개선점 및 개발 계획 </vt:lpstr>
      <vt:lpstr>22년 연구내용 요약</vt:lpstr>
      <vt:lpstr>22년 핵심 연구 내용 </vt:lpstr>
      <vt:lpstr>모니터링 시스템 개발</vt:lpstr>
      <vt:lpstr>PowerPoint 프레젠테이션</vt:lpstr>
      <vt:lpstr>시뮬레이터 개발 결과</vt:lpstr>
      <vt:lpstr>22년 발사대회 요약</vt:lpstr>
      <vt:lpstr>22년 발사 목표 및 결과</vt:lpstr>
      <vt:lpstr>실패 원인 분석 (통신, 데이터 수집)</vt:lpstr>
      <vt:lpstr>실패 원인 분석 (추진)</vt:lpstr>
      <vt:lpstr>실패 원인 분석 (추진)</vt:lpstr>
      <vt:lpstr>개선점</vt:lpstr>
      <vt:lpstr>낙하산 사출 개선점</vt:lpstr>
      <vt:lpstr>낙하산 사출 개선점</vt:lpstr>
      <vt:lpstr>페이로드 개선점</vt:lpstr>
      <vt:lpstr>개발 계획</vt:lpstr>
      <vt:lpstr>통신 실험</vt:lpstr>
      <vt:lpstr>1. 송수신 위치 고정, 단일문자 ‘a’로 통신</vt:lpstr>
      <vt:lpstr>1. 송수신 위치 고정, 단일문자 ‘a’로 통신</vt:lpstr>
      <vt:lpstr>1. 송수신 위치 고정, 단일문자 ‘a’로 통신</vt:lpstr>
      <vt:lpstr>1. 송수신 위치 고정, 단일문자 ‘a’로 통신</vt:lpstr>
      <vt:lpstr>2. 송수신 위치 변동, 단일문자 ‘a’로 통신</vt:lpstr>
      <vt:lpstr>2. 송수신 위치 변동, 단일문자 ‘a’로 통신</vt:lpstr>
      <vt:lpstr>2. 송수신 위치 변동, 단일문자 ‘a’로 통신</vt:lpstr>
      <vt:lpstr>2. 송수신 위치 변동, 단일문자 ‘a’로 통신</vt:lpstr>
      <vt:lpstr>3. 송수신 위치 고정, 무작위 문자열로 통신</vt:lpstr>
      <vt:lpstr>3. 송수신 위치 고정, 무작위 문자열로 통신</vt:lpstr>
      <vt:lpstr>3. 송수신 위치 고정, 무작위 문자열로 통신</vt:lpstr>
      <vt:lpstr>통신 실험 결론 및 개발 계획</vt:lpstr>
      <vt:lpstr>결론</vt:lpstr>
      <vt:lpstr>결론</vt:lpstr>
      <vt:lpstr>감사합니다</vt:lpstr>
      <vt:lpstr>질의 응답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23년 GOAT-3 로켓 개선점 및 개발 계획</dc:title>
  <dc:creator>Kim</dc:creator>
  <cp:lastModifiedBy>김재원</cp:lastModifiedBy>
  <cp:revision>52</cp:revision>
  <dcterms:created xsi:type="dcterms:W3CDTF">2023-05-19T15:20:52Z</dcterms:created>
  <dcterms:modified xsi:type="dcterms:W3CDTF">2023-05-24T18:49:47Z</dcterms:modified>
</cp:coreProperties>
</file>